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1580" r:id="rId3"/>
    <p:sldId id="1628" r:id="rId4"/>
    <p:sldId id="1603" r:id="rId5"/>
    <p:sldId id="1631" r:id="rId6"/>
    <p:sldId id="1627" r:id="rId7"/>
    <p:sldId id="1602" r:id="rId8"/>
    <p:sldId id="1626" r:id="rId9"/>
    <p:sldId id="1656" r:id="rId10"/>
    <p:sldId id="1581" r:id="rId11"/>
    <p:sldId id="1630" r:id="rId12"/>
    <p:sldId id="1633" r:id="rId13"/>
    <p:sldId id="1657" r:id="rId14"/>
    <p:sldId id="1584" r:id="rId15"/>
    <p:sldId id="1634" r:id="rId16"/>
    <p:sldId id="1658" r:id="rId17"/>
    <p:sldId id="1660" r:id="rId18"/>
    <p:sldId id="1661" r:id="rId19"/>
    <p:sldId id="1662" r:id="rId20"/>
    <p:sldId id="1637" r:id="rId21"/>
    <p:sldId id="1587" r:id="rId22"/>
    <p:sldId id="1635" r:id="rId23"/>
    <p:sldId id="1636" r:id="rId24"/>
    <p:sldId id="1638" r:id="rId25"/>
    <p:sldId id="1588" r:id="rId26"/>
    <p:sldId id="1639" r:id="rId27"/>
    <p:sldId id="1641" r:id="rId28"/>
    <p:sldId id="1589" r:id="rId29"/>
    <p:sldId id="1591" r:id="rId30"/>
    <p:sldId id="1592" r:id="rId31"/>
    <p:sldId id="1643" r:id="rId32"/>
    <p:sldId id="1640" r:id="rId33"/>
    <p:sldId id="1642" r:id="rId34"/>
    <p:sldId id="1645" r:id="rId35"/>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3" userDrawn="1">
          <p15:clr>
            <a:srgbClr val="A4A3A4"/>
          </p15:clr>
        </p15:guide>
        <p15:guide id="2" orient="horz" pos="4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5" name="作者" initials="A" lastIdx="0" clrIdx="24"/>
  <p:cmAuthor id="1" name="何富军" initials="何" lastIdx="1" clrIdx="0"/>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93"/>
    <a:srgbClr val="008E9C"/>
    <a:srgbClr val="6D38DD"/>
    <a:srgbClr val="DA0000"/>
    <a:srgbClr val="9D52DF"/>
    <a:srgbClr val="CE85EF"/>
    <a:srgbClr val="BD5DEA"/>
    <a:srgbClr val="D09638"/>
    <a:srgbClr val="B7822B"/>
    <a:srgbClr val="F7E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7" autoAdjust="0"/>
    <p:restoredTop sz="94200" autoAdjust="0"/>
  </p:normalViewPr>
  <p:slideViewPr>
    <p:cSldViewPr showGuides="1">
      <p:cViewPr varScale="1">
        <p:scale>
          <a:sx n="75" d="100"/>
          <a:sy n="75" d="100"/>
        </p:scale>
        <p:origin x="78" y="480"/>
      </p:cViewPr>
      <p:guideLst>
        <p:guide pos="3843"/>
        <p:guide orient="horz" pos="4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gs" Target="tags/tag119.xml"/><Relationship Id="rId40" Type="http://schemas.openxmlformats.org/officeDocument/2006/relationships/commentAuthors" Target="commentAuthors.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notesMaster" Target="notesMasters/notesMaster1.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99A07-FA1B-49FE-8CB5-773258BEA8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E6E94-69E9-4129-8C72-1C52CC308EA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千库网_蓝色小清新波点母婴淘宝底纹banner_背景编号5567184"/>
          <p:cNvPicPr>
            <a:picLocks noChangeAspect="1"/>
          </p:cNvPicPr>
          <p:nvPr userDrawn="1"/>
        </p:nvPicPr>
        <p:blipFill>
          <a:blip r:embed="rId2"/>
          <a:stretch>
            <a:fillRect/>
          </a:stretch>
        </p:blipFill>
        <p:spPr>
          <a:xfrm>
            <a:off x="0" y="0"/>
            <a:ext cx="12219305" cy="6858000"/>
          </a:xfrm>
          <a:prstGeom prst="rect">
            <a:avLst/>
          </a:prstGeom>
        </p:spPr>
      </p:pic>
      <p:sp>
        <p:nvSpPr>
          <p:cNvPr id="8" name="矩形 7"/>
          <p:cNvSpPr/>
          <p:nvPr userDrawn="1"/>
        </p:nvSpPr>
        <p:spPr>
          <a:xfrm>
            <a:off x="-24765" y="0"/>
            <a:ext cx="1224153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
        <p:nvSpPr>
          <p:cNvPr id="7" name="标题 1"/>
          <p:cNvSpPr txBox="1"/>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13" name="组合 12"/>
          <p:cNvGrpSpPr/>
          <p:nvPr userDrawn="1"/>
        </p:nvGrpSpPr>
        <p:grpSpPr>
          <a:xfrm>
            <a:off x="0" y="0"/>
            <a:ext cx="12192000" cy="6858000"/>
            <a:chOff x="0" y="0"/>
            <a:chExt cx="12192000" cy="6858000"/>
          </a:xfrm>
        </p:grpSpPr>
        <p:pic>
          <p:nvPicPr>
            <p:cNvPr id="14" name="图片 13"/>
            <p:cNvPicPr>
              <a:picLocks noChangeAspect="1"/>
            </p:cNvPicPr>
            <p:nvPr userDrawn="1"/>
          </p:nvPicPr>
          <p:blipFill rotWithShape="1">
            <a:blip r:embed="rId2">
              <a:extLst>
                <a:ext uri="{28A0092B-C50C-407E-A947-70E740481C1C}">
                  <a14:useLocalDpi xmlns:a14="http://schemas.microsoft.com/office/drawing/2010/main" val="0"/>
                </a:ext>
              </a:extLst>
            </a:blip>
            <a:srcRect b="6504"/>
            <a:stretch>
              <a:fillRect/>
            </a:stretch>
          </p:blipFill>
          <p:spPr>
            <a:xfrm>
              <a:off x="0" y="0"/>
              <a:ext cx="12192000" cy="6858000"/>
            </a:xfrm>
            <a:prstGeom prst="rect">
              <a:avLst/>
            </a:prstGeom>
          </p:spPr>
        </p:pic>
        <p:sp>
          <p:nvSpPr>
            <p:cNvPr id="15" name="矩形 14"/>
            <p:cNvSpPr/>
            <p:nvPr userDrawn="1"/>
          </p:nvSpPr>
          <p:spPr>
            <a:xfrm>
              <a:off x="163286" y="152870"/>
              <a:ext cx="11865428" cy="6552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
        <p:nvSpPr>
          <p:cNvPr id="5" name="标题 1"/>
          <p:cNvSpPr txBox="1"/>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4.png"/><Relationship Id="rId18" Type="http://schemas.openxmlformats.org/officeDocument/2006/relationships/image" Target="../media/image3.png"/><Relationship Id="rId17" Type="http://schemas.openxmlformats.org/officeDocument/2006/relationships/image" Target="../media/image1.jpe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descr="千库网_蓝色小清新波点母婴淘宝底纹banner_背景编号5567184"/>
          <p:cNvPicPr>
            <a:picLocks noChangeAspect="1"/>
          </p:cNvPicPr>
          <p:nvPr userDrawn="1"/>
        </p:nvPicPr>
        <p:blipFill>
          <a:blip r:embed="rId17"/>
          <a:stretch>
            <a:fillRect/>
          </a:stretch>
        </p:blipFill>
        <p:spPr>
          <a:xfrm>
            <a:off x="-13335" y="0"/>
            <a:ext cx="12219305" cy="6858000"/>
          </a:xfrm>
          <a:prstGeom prst="rect">
            <a:avLst/>
          </a:prstGeom>
        </p:spPr>
      </p:pic>
      <p:pic>
        <p:nvPicPr>
          <p:cNvPr id="11" name="图片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68431" y="4857750"/>
            <a:ext cx="462339" cy="652921"/>
          </a:xfrm>
          <a:prstGeom prst="rect">
            <a:avLst/>
          </a:prstGeom>
        </p:spPr>
      </p:pic>
      <p:pic>
        <p:nvPicPr>
          <p:cNvPr id="16" name="图片 15"/>
          <p:cNvPicPr>
            <a:picLocks noChangeAspect="1"/>
          </p:cNvPicPr>
          <p:nvPr userDrawn="1"/>
        </p:nvPicPr>
        <p:blipFill rotWithShape="1">
          <a:blip r:embed="rId19" cstate="print">
            <a:extLst>
              <a:ext uri="{28A0092B-C50C-407E-A947-70E740481C1C}">
                <a14:useLocalDpi xmlns:a14="http://schemas.microsoft.com/office/drawing/2010/main" val="0"/>
              </a:ext>
            </a:extLst>
          </a:blip>
          <a:srcRect t="83343" r="78212"/>
          <a:stretch>
            <a:fillRect/>
          </a:stretch>
        </p:blipFill>
        <p:spPr>
          <a:xfrm>
            <a:off x="7404789" y="5400744"/>
            <a:ext cx="553895" cy="789865"/>
          </a:xfrm>
          <a:prstGeom prst="rect">
            <a:avLst/>
          </a:prstGeom>
        </p:spPr>
      </p:pic>
      <p:sp>
        <p:nvSpPr>
          <p:cNvPr id="3" name="矩形: 圆角 2"/>
          <p:cNvSpPr/>
          <p:nvPr userDrawn="1"/>
        </p:nvSpPr>
        <p:spPr>
          <a:xfrm>
            <a:off x="442913" y="400050"/>
            <a:ext cx="11315700" cy="6086475"/>
          </a:xfrm>
          <a:prstGeom prst="roundRect">
            <a:avLst>
              <a:gd name="adj" fmla="val 3219"/>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2.xml"/><Relationship Id="rId8" Type="http://schemas.openxmlformats.org/officeDocument/2006/relationships/tags" Target="../tags/tag1.xml"/><Relationship Id="rId7" Type="http://schemas.openxmlformats.org/officeDocument/2006/relationships/image" Target="../media/image4.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3" Type="http://schemas.microsoft.com/office/2007/relationships/hdphoto" Target="../media/image6.wdp"/><Relationship Id="rId2" Type="http://schemas.openxmlformats.org/officeDocument/2006/relationships/image" Target="../media/image5.png"/><Relationship Id="rId16" Type="http://schemas.openxmlformats.org/officeDocument/2006/relationships/slideLayout" Target="../slideLayouts/slideLayout12.xml"/><Relationship Id="rId15" Type="http://schemas.openxmlformats.org/officeDocument/2006/relationships/image" Target="../media/image9.png"/><Relationship Id="rId14" Type="http://schemas.microsoft.com/office/2007/relationships/media" Target="../media/media1.mp3"/><Relationship Id="rId13" Type="http://schemas.openxmlformats.org/officeDocument/2006/relationships/audio" Target="../media/media1.mp3"/><Relationship Id="rId12" Type="http://schemas.openxmlformats.org/officeDocument/2006/relationships/tags" Target="../tags/tag5.xml"/><Relationship Id="rId11" Type="http://schemas.openxmlformats.org/officeDocument/2006/relationships/tags" Target="../tags/tag4.xml"/><Relationship Id="rId10" Type="http://schemas.openxmlformats.org/officeDocument/2006/relationships/tags" Target="../tags/tag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18.png"/><Relationship Id="rId10" Type="http://schemas.openxmlformats.org/officeDocument/2006/relationships/slideLayout" Target="../slideLayouts/slideLayout12.xml"/><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slideLayout" Target="../slideLayouts/slideLayout12.xml"/><Relationship Id="rId10" Type="http://schemas.openxmlformats.org/officeDocument/2006/relationships/tags" Target="../tags/tag40.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23.png"/><Relationship Id="rId6" Type="http://schemas.openxmlformats.org/officeDocument/2006/relationships/tags" Target="../tags/tag61.xml"/><Relationship Id="rId5" Type="http://schemas.openxmlformats.org/officeDocument/2006/relationships/image" Target="../media/image22.png"/><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s>
</file>

<file path=ppt/slides/_rels/slide18.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67.xml"/><Relationship Id="rId7" Type="http://schemas.openxmlformats.org/officeDocument/2006/relationships/image" Target="../media/image25.png"/><Relationship Id="rId6" Type="http://schemas.openxmlformats.org/officeDocument/2006/relationships/tags" Target="../tags/tag66.xml"/><Relationship Id="rId5" Type="http://schemas.openxmlformats.org/officeDocument/2006/relationships/image" Target="../media/image24.png"/><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4" Type="http://schemas.openxmlformats.org/officeDocument/2006/relationships/slideLayout" Target="../slideLayouts/slideLayout12.xml"/><Relationship Id="rId13" Type="http://schemas.openxmlformats.org/officeDocument/2006/relationships/image" Target="../media/image28.png"/><Relationship Id="rId12" Type="http://schemas.openxmlformats.org/officeDocument/2006/relationships/tags" Target="../tags/tag69.xml"/><Relationship Id="rId11" Type="http://schemas.openxmlformats.org/officeDocument/2006/relationships/image" Target="../media/image27.png"/><Relationship Id="rId10" Type="http://schemas.openxmlformats.org/officeDocument/2006/relationships/tags" Target="../tags/tag68.xml"/><Relationship Id="rId1" Type="http://schemas.openxmlformats.org/officeDocument/2006/relationships/tags" Target="../tags/tag62.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xml"/><Relationship Id="rId7" Type="http://schemas.openxmlformats.org/officeDocument/2006/relationships/image" Target="../media/image4.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tags" Target="../tags/tag70.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31.png"/><Relationship Id="rId7" Type="http://schemas.openxmlformats.org/officeDocument/2006/relationships/tags" Target="../tags/tag76.xml"/><Relationship Id="rId6" Type="http://schemas.openxmlformats.org/officeDocument/2006/relationships/image" Target="../media/image30.png"/><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2" Type="http://schemas.openxmlformats.org/officeDocument/2006/relationships/slideLayout" Target="../slideLayouts/slideLayout12.xml"/><Relationship Id="rId21" Type="http://schemas.openxmlformats.org/officeDocument/2006/relationships/tags" Target="../tags/tag100.xml"/><Relationship Id="rId20" Type="http://schemas.openxmlformats.org/officeDocument/2006/relationships/tags" Target="../tags/tag99.xml"/><Relationship Id="rId2" Type="http://schemas.openxmlformats.org/officeDocument/2006/relationships/tags" Target="../tags/tag81.xml"/><Relationship Id="rId19" Type="http://schemas.openxmlformats.org/officeDocument/2006/relationships/tags" Target="../tags/tag9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04.xml"/><Relationship Id="rId4" Type="http://schemas.openxmlformats.org/officeDocument/2006/relationships/image" Target="../media/image33.png"/><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4.png"/><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5.png"/><Relationship Id="rId2" Type="http://schemas.openxmlformats.org/officeDocument/2006/relationships/tags" Target="../tags/tag109.xml"/><Relationship Id="rId1" Type="http://schemas.openxmlformats.org/officeDocument/2006/relationships/tags" Target="../tags/tag10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6.png"/><Relationship Id="rId1" Type="http://schemas.openxmlformats.org/officeDocument/2006/relationships/tags" Target="../tags/tag110.xml"/></Relationships>
</file>

<file path=ppt/slides/_rels/slide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6.wdp"/><Relationship Id="rId16" Type="http://schemas.openxmlformats.org/officeDocument/2006/relationships/slideLayout" Target="../slideLayouts/slideLayout1.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image" Target="../media/image7.png"/><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37.png"/><Relationship Id="rId1" Type="http://schemas.openxmlformats.org/officeDocument/2006/relationships/tags" Target="../tags/tag111.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9.png"/><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tags" Target="../tags/tag118.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png"/><Relationship Id="rId3" Type="http://schemas.openxmlformats.org/officeDocument/2006/relationships/image" Target="../media/image3.png"/><Relationship Id="rId2" Type="http://schemas.microsoft.com/office/2007/relationships/hdphoto" Target="../media/image6.wdp"/><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png"/><Relationship Id="rId3" Type="http://schemas.openxmlformats.org/officeDocument/2006/relationships/image" Target="../media/image3.png"/><Relationship Id="rId2" Type="http://schemas.microsoft.com/office/2007/relationships/hdphoto" Target="../media/image6.wdp"/><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png"/><Relationship Id="rId3" Type="http://schemas.openxmlformats.org/officeDocument/2006/relationships/image" Target="../media/image3.png"/><Relationship Id="rId2" Type="http://schemas.microsoft.com/office/2007/relationships/hdphoto" Target="../media/image6.wdp"/><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5.png"/><Relationship Id="rId3" Type="http://schemas.openxmlformats.org/officeDocument/2006/relationships/image" Target="../media/image3.png"/><Relationship Id="rId2" Type="http://schemas.microsoft.com/office/2007/relationships/hdphoto" Target="../media/image6.wdp"/><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千库网_蓝色小清新波点母婴淘宝底纹banner_背景编号5567184"/>
          <p:cNvPicPr>
            <a:picLocks noChangeAspect="1"/>
          </p:cNvPicPr>
          <p:nvPr/>
        </p:nvPicPr>
        <p:blipFill>
          <a:blip r:embed="rId1"/>
          <a:stretch>
            <a:fillRect/>
          </a:stretch>
        </p:blipFill>
        <p:spPr>
          <a:xfrm>
            <a:off x="-13335" y="0"/>
            <a:ext cx="12219305" cy="6858000"/>
          </a:xfrm>
          <a:prstGeom prst="rect">
            <a:avLst/>
          </a:prstGeom>
        </p:spPr>
      </p:pic>
      <p:pic>
        <p:nvPicPr>
          <p:cNvPr id="15" name="图片 14"/>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13499"/>
          <a:stretch>
            <a:fillRect/>
          </a:stretch>
        </p:blipFill>
        <p:spPr>
          <a:xfrm>
            <a:off x="-19050" y="4248785"/>
            <a:ext cx="12230100" cy="260921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8431" y="4857750"/>
            <a:ext cx="462339" cy="652921"/>
          </a:xfrm>
          <a:prstGeom prst="rect">
            <a:avLst/>
          </a:prstGeom>
        </p:spPr>
      </p:pic>
      <p:pic>
        <p:nvPicPr>
          <p:cNvPr id="7" name="图片 6" descr="D:\A工作文件夹\下载数据表格\有用素材\1ba931251650ccee83f5679d20a9ffc8 (1).png1ba931251650ccee83f5679d20a9ffc8 (1)"/>
          <p:cNvPicPr>
            <a:picLocks noChangeAspect="1"/>
          </p:cNvPicPr>
          <p:nvPr/>
        </p:nvPicPr>
        <p:blipFill>
          <a:blip r:embed="rId5"/>
          <a:srcRect/>
          <a:stretch>
            <a:fillRect/>
          </a:stretch>
        </p:blipFill>
        <p:spPr>
          <a:xfrm>
            <a:off x="9194800" y="1869440"/>
            <a:ext cx="3634105" cy="5452110"/>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505" y="1987550"/>
            <a:ext cx="3016885" cy="4795520"/>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t="83343" r="78212"/>
          <a:stretch>
            <a:fillRect/>
          </a:stretch>
        </p:blipFill>
        <p:spPr>
          <a:xfrm>
            <a:off x="7404789" y="5400744"/>
            <a:ext cx="553895" cy="789865"/>
          </a:xfrm>
          <a:prstGeom prst="rect">
            <a:avLst/>
          </a:prstGeom>
        </p:spPr>
      </p:pic>
      <p:grpSp>
        <p:nvGrpSpPr>
          <p:cNvPr id="40" name="组合 39"/>
          <p:cNvGrpSpPr/>
          <p:nvPr/>
        </p:nvGrpSpPr>
        <p:grpSpPr>
          <a:xfrm>
            <a:off x="3096467" y="1415323"/>
            <a:ext cx="1306855" cy="1200329"/>
            <a:chOff x="3139330" y="1415323"/>
            <a:chExt cx="1306855" cy="1200329"/>
          </a:xfrm>
        </p:grpSpPr>
        <p:sp>
          <p:nvSpPr>
            <p:cNvPr id="39" name="矩形: 圆角 38"/>
            <p:cNvSpPr/>
            <p:nvPr/>
          </p:nvSpPr>
          <p:spPr>
            <a:xfrm>
              <a:off x="3139330" y="1438067"/>
              <a:ext cx="1306855" cy="1119411"/>
            </a:xfrm>
            <a:prstGeom prst="roundRect">
              <a:avLst>
                <a:gd name="adj" fmla="val 6456"/>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8" name="PA-文本框 13"/>
            <p:cNvSpPr txBox="1"/>
            <p:nvPr>
              <p:custDataLst>
                <p:tags r:id="rId8"/>
              </p:custDataLst>
            </p:nvPr>
          </p:nvSpPr>
          <p:spPr>
            <a:xfrm>
              <a:off x="3179112" y="1415323"/>
              <a:ext cx="1107996" cy="1200329"/>
            </a:xfrm>
            <a:prstGeom prst="rect">
              <a:avLst/>
            </a:prstGeom>
            <a:noFill/>
          </p:spPr>
          <p:txBody>
            <a:bodyPr wrap="none" rtlCol="0">
              <a:spAutoFit/>
            </a:bodyPr>
            <a:lstStyle/>
            <a:p>
              <a:r>
                <a:rPr lang="zh-CN" altLang="en-US" sz="7200" b="1" dirty="0">
                  <a:solidFill>
                    <a:srgbClr val="008E9C"/>
                  </a:solidFill>
                  <a:effectLst>
                    <a:innerShdw blurRad="114300">
                      <a:prstClr val="black">
                        <a:alpha val="25000"/>
                      </a:prstClr>
                    </a:innerShdw>
                  </a:effectLst>
                  <a:cs typeface="+mn-ea"/>
                  <a:sym typeface="+mn-lt"/>
                </a:rPr>
                <a:t>诺</a:t>
              </a:r>
              <a:endParaRPr lang="zh-CN" altLang="en-US" sz="7200" b="1" dirty="0">
                <a:solidFill>
                  <a:srgbClr val="008E9C"/>
                </a:solidFill>
                <a:effectLst>
                  <a:innerShdw blurRad="114300">
                    <a:prstClr val="black">
                      <a:alpha val="25000"/>
                    </a:prstClr>
                  </a:innerShdw>
                </a:effectLst>
                <a:cs typeface="+mn-ea"/>
                <a:sym typeface="+mn-lt"/>
              </a:endParaRPr>
            </a:p>
          </p:txBody>
        </p:sp>
      </p:grpSp>
      <p:grpSp>
        <p:nvGrpSpPr>
          <p:cNvPr id="43" name="组合 42"/>
          <p:cNvGrpSpPr/>
          <p:nvPr/>
        </p:nvGrpSpPr>
        <p:grpSpPr>
          <a:xfrm>
            <a:off x="7773683" y="1386168"/>
            <a:ext cx="1306855" cy="1200329"/>
            <a:chOff x="7816546" y="1386168"/>
            <a:chExt cx="1306855" cy="1200329"/>
          </a:xfrm>
        </p:grpSpPr>
        <p:sp>
          <p:nvSpPr>
            <p:cNvPr id="27" name="矩形: 圆角 26"/>
            <p:cNvSpPr/>
            <p:nvPr/>
          </p:nvSpPr>
          <p:spPr>
            <a:xfrm>
              <a:off x="7816546" y="1438067"/>
              <a:ext cx="1306855" cy="1119411"/>
            </a:xfrm>
            <a:prstGeom prst="roundRect">
              <a:avLst>
                <a:gd name="adj" fmla="val 6456"/>
              </a:avLst>
            </a:prstGeom>
            <a:pattFill prst="pct5">
              <a:fgClr>
                <a:schemeClr val="bg1"/>
              </a:fgClr>
              <a:bgClr>
                <a:schemeClr val="bg1"/>
              </a:bgClr>
            </a:patt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9" name="PA-文本框 13"/>
            <p:cNvSpPr txBox="1"/>
            <p:nvPr>
              <p:custDataLst>
                <p:tags r:id="rId9"/>
              </p:custDataLst>
            </p:nvPr>
          </p:nvSpPr>
          <p:spPr>
            <a:xfrm>
              <a:off x="7938404" y="1386168"/>
              <a:ext cx="984653" cy="1200329"/>
            </a:xfrm>
            <a:prstGeom prst="rect">
              <a:avLst/>
            </a:prstGeom>
            <a:noFill/>
          </p:spPr>
          <p:txBody>
            <a:bodyPr wrap="square" rtlCol="0">
              <a:spAutoFit/>
            </a:bodyPr>
            <a:lstStyle/>
            <a:p>
              <a:r>
                <a:rPr lang="zh-CN" altLang="en-US" sz="7200" b="1" dirty="0">
                  <a:solidFill>
                    <a:srgbClr val="008E9C"/>
                  </a:solidFill>
                  <a:effectLst>
                    <a:innerShdw blurRad="114300">
                      <a:prstClr val="black">
                        <a:alpha val="25000"/>
                      </a:prstClr>
                    </a:innerShdw>
                  </a:effectLst>
                  <a:cs typeface="+mn-ea"/>
                  <a:sym typeface="+mn-lt"/>
                </a:rPr>
                <a:t>毒</a:t>
              </a:r>
              <a:endParaRPr lang="zh-CN" altLang="en-US" sz="7200" b="1" dirty="0">
                <a:solidFill>
                  <a:srgbClr val="008E9C"/>
                </a:solidFill>
                <a:effectLst>
                  <a:innerShdw blurRad="114300">
                    <a:prstClr val="black">
                      <a:alpha val="25000"/>
                    </a:prstClr>
                  </a:innerShdw>
                </a:effectLst>
                <a:cs typeface="+mn-ea"/>
                <a:sym typeface="+mn-lt"/>
              </a:endParaRPr>
            </a:p>
          </p:txBody>
        </p:sp>
      </p:grpSp>
      <p:grpSp>
        <p:nvGrpSpPr>
          <p:cNvPr id="42" name="组合 41"/>
          <p:cNvGrpSpPr/>
          <p:nvPr/>
        </p:nvGrpSpPr>
        <p:grpSpPr>
          <a:xfrm>
            <a:off x="6235309" y="1415324"/>
            <a:ext cx="1306855" cy="1200329"/>
            <a:chOff x="6278172" y="1415324"/>
            <a:chExt cx="1306855" cy="1200329"/>
          </a:xfrm>
        </p:grpSpPr>
        <p:sp>
          <p:nvSpPr>
            <p:cNvPr id="37" name="矩形: 圆角 36"/>
            <p:cNvSpPr/>
            <p:nvPr/>
          </p:nvSpPr>
          <p:spPr>
            <a:xfrm>
              <a:off x="6278172" y="1438067"/>
              <a:ext cx="1306855" cy="1119411"/>
            </a:xfrm>
            <a:prstGeom prst="roundRect">
              <a:avLst>
                <a:gd name="adj" fmla="val 6456"/>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30" name="PA-文本框 13"/>
            <p:cNvSpPr txBox="1"/>
            <p:nvPr>
              <p:custDataLst>
                <p:tags r:id="rId10"/>
              </p:custDataLst>
            </p:nvPr>
          </p:nvSpPr>
          <p:spPr>
            <a:xfrm>
              <a:off x="6375101" y="1415324"/>
              <a:ext cx="1107996" cy="1200329"/>
            </a:xfrm>
            <a:prstGeom prst="rect">
              <a:avLst/>
            </a:prstGeom>
            <a:noFill/>
          </p:spPr>
          <p:txBody>
            <a:bodyPr wrap="none" rtlCol="0">
              <a:spAutoFit/>
            </a:bodyPr>
            <a:lstStyle/>
            <a:p>
              <a:r>
                <a:rPr lang="zh-CN" altLang="en-US" sz="7200" b="1" dirty="0">
                  <a:solidFill>
                    <a:srgbClr val="008E9C"/>
                  </a:solidFill>
                  <a:effectLst>
                    <a:innerShdw blurRad="114300">
                      <a:prstClr val="black">
                        <a:alpha val="25000"/>
                      </a:prstClr>
                    </a:innerShdw>
                  </a:effectLst>
                  <a:cs typeface="+mn-ea"/>
                  <a:sym typeface="+mn-lt"/>
                </a:rPr>
                <a:t>病</a:t>
              </a:r>
              <a:endParaRPr lang="zh-CN" altLang="en-US" sz="7200" b="1" dirty="0">
                <a:solidFill>
                  <a:srgbClr val="008E9C"/>
                </a:solidFill>
                <a:effectLst>
                  <a:innerShdw blurRad="114300">
                    <a:prstClr val="black">
                      <a:alpha val="25000"/>
                    </a:prstClr>
                  </a:innerShdw>
                </a:effectLst>
                <a:cs typeface="+mn-ea"/>
                <a:sym typeface="+mn-lt"/>
              </a:endParaRPr>
            </a:p>
          </p:txBody>
        </p:sp>
      </p:grpSp>
      <p:grpSp>
        <p:nvGrpSpPr>
          <p:cNvPr id="41" name="组合 40"/>
          <p:cNvGrpSpPr/>
          <p:nvPr/>
        </p:nvGrpSpPr>
        <p:grpSpPr>
          <a:xfrm>
            <a:off x="4673287" y="1429391"/>
            <a:ext cx="1306855" cy="1200329"/>
            <a:chOff x="4716150" y="1429391"/>
            <a:chExt cx="1306855" cy="1200329"/>
          </a:xfrm>
        </p:grpSpPr>
        <p:sp>
          <p:nvSpPr>
            <p:cNvPr id="38" name="矩形: 圆角 37"/>
            <p:cNvSpPr/>
            <p:nvPr/>
          </p:nvSpPr>
          <p:spPr>
            <a:xfrm>
              <a:off x="4716150" y="1438067"/>
              <a:ext cx="1306855" cy="1119411"/>
            </a:xfrm>
            <a:prstGeom prst="roundRect">
              <a:avLst>
                <a:gd name="adj" fmla="val 6456"/>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31" name="PA-文本框 13"/>
            <p:cNvSpPr txBox="1"/>
            <p:nvPr>
              <p:custDataLst>
                <p:tags r:id="rId11"/>
              </p:custDataLst>
            </p:nvPr>
          </p:nvSpPr>
          <p:spPr>
            <a:xfrm>
              <a:off x="4778150" y="1429391"/>
              <a:ext cx="1107996" cy="1200329"/>
            </a:xfrm>
            <a:prstGeom prst="rect">
              <a:avLst/>
            </a:prstGeom>
            <a:noFill/>
          </p:spPr>
          <p:txBody>
            <a:bodyPr wrap="none" rtlCol="0">
              <a:spAutoFit/>
            </a:bodyPr>
            <a:lstStyle/>
            <a:p>
              <a:r>
                <a:rPr lang="zh-CN" altLang="en-US" sz="7200" b="1" dirty="0">
                  <a:solidFill>
                    <a:srgbClr val="008E9C"/>
                  </a:solidFill>
                  <a:effectLst>
                    <a:innerShdw blurRad="114300">
                      <a:prstClr val="black">
                        <a:alpha val="25000"/>
                      </a:prstClr>
                    </a:innerShdw>
                  </a:effectLst>
                  <a:cs typeface="+mn-ea"/>
                  <a:sym typeface="+mn-lt"/>
                </a:rPr>
                <a:t>如</a:t>
              </a:r>
              <a:endParaRPr lang="zh-CN" altLang="en-US" sz="7200" b="1" dirty="0">
                <a:solidFill>
                  <a:srgbClr val="008E9C"/>
                </a:solidFill>
                <a:effectLst>
                  <a:innerShdw blurRad="114300">
                    <a:prstClr val="black">
                      <a:alpha val="25000"/>
                    </a:prstClr>
                  </a:innerShdw>
                </a:effectLst>
                <a:cs typeface="+mn-ea"/>
                <a:sym typeface="+mn-lt"/>
              </a:endParaRPr>
            </a:p>
          </p:txBody>
        </p:sp>
      </p:grpSp>
      <p:sp>
        <p:nvSpPr>
          <p:cNvPr id="35" name="矩形 34"/>
          <p:cNvSpPr/>
          <p:nvPr/>
        </p:nvSpPr>
        <p:spPr>
          <a:xfrm>
            <a:off x="5736270" y="2527964"/>
            <a:ext cx="5996171" cy="737235"/>
          </a:xfrm>
          <a:prstGeom prst="rect">
            <a:avLst/>
          </a:prstGeom>
        </p:spPr>
        <p:txBody>
          <a:bodyPr wrap="square">
            <a:spAutoFit/>
          </a:bodyPr>
          <a:lstStyle/>
          <a:p>
            <a:pPr algn="ctr">
              <a:lnSpc>
                <a:spcPct val="150000"/>
              </a:lnSpc>
            </a:pPr>
            <a:r>
              <a:rPr lang="en-US" altLang="zh-CN" sz="2800" dirty="0">
                <a:solidFill>
                  <a:srgbClr val="008693"/>
                </a:solidFill>
                <a:latin typeface="微软雅黑" panose="020B0503020204020204" pitchFamily="34" charset="-122"/>
                <a:ea typeface="微软雅黑" panose="020B0503020204020204" pitchFamily="34" charset="-122"/>
                <a:cs typeface="+mn-ea"/>
                <a:sym typeface="+mn-lt"/>
              </a:rPr>
              <a:t>——— </a:t>
            </a:r>
            <a:r>
              <a:rPr lang="zh-CN" altLang="en-US" sz="2800" dirty="0">
                <a:solidFill>
                  <a:srgbClr val="008693"/>
                </a:solidFill>
                <a:latin typeface="微软雅黑" panose="020B0503020204020204" pitchFamily="34" charset="-122"/>
                <a:ea typeface="微软雅黑" panose="020B0503020204020204" pitchFamily="34" charset="-122"/>
                <a:cs typeface="+mn-ea"/>
                <a:sym typeface="+mn-lt"/>
              </a:rPr>
              <a:t>业务学习</a:t>
            </a:r>
            <a:r>
              <a:rPr lang="en-US" altLang="zh-CN" dirty="0">
                <a:solidFill>
                  <a:srgbClr val="008693"/>
                </a:solidFill>
                <a:latin typeface="微软雅黑" panose="020B0503020204020204" pitchFamily="34" charset="-122"/>
                <a:ea typeface="微软雅黑" panose="020B0503020204020204" pitchFamily="34" charset="-122"/>
                <a:cs typeface="+mn-ea"/>
                <a:sym typeface="+mn-lt"/>
              </a:rPr>
              <a:t> </a:t>
            </a:r>
            <a:endParaRPr lang="en-US" altLang="zh-CN" dirty="0">
              <a:solidFill>
                <a:srgbClr val="008693"/>
              </a:solidFill>
              <a:latin typeface="微软雅黑" panose="020B0503020204020204" pitchFamily="34" charset="-122"/>
              <a:ea typeface="微软雅黑" panose="020B0503020204020204" pitchFamily="34" charset="-122"/>
              <a:cs typeface="+mn-ea"/>
              <a:sym typeface="+mn-lt"/>
            </a:endParaRPr>
          </a:p>
        </p:txBody>
      </p:sp>
      <p:grpSp>
        <p:nvGrpSpPr>
          <p:cNvPr id="45" name="组合 44"/>
          <p:cNvGrpSpPr/>
          <p:nvPr/>
        </p:nvGrpSpPr>
        <p:grpSpPr>
          <a:xfrm>
            <a:off x="4583430" y="3933190"/>
            <a:ext cx="2960370" cy="1014730"/>
            <a:chOff x="5474816" y="3969192"/>
            <a:chExt cx="1232535" cy="961767"/>
          </a:xfrm>
        </p:grpSpPr>
        <p:sp>
          <p:nvSpPr>
            <p:cNvPr id="36" name="矩形: 圆角 35"/>
            <p:cNvSpPr/>
            <p:nvPr/>
          </p:nvSpPr>
          <p:spPr>
            <a:xfrm>
              <a:off x="5474816" y="4000500"/>
              <a:ext cx="1232067" cy="32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PA-文本框 12"/>
            <p:cNvSpPr txBox="1"/>
            <p:nvPr>
              <p:custDataLst>
                <p:tags r:id="rId12"/>
              </p:custDataLst>
            </p:nvPr>
          </p:nvSpPr>
          <p:spPr>
            <a:xfrm>
              <a:off x="5474816" y="3969192"/>
              <a:ext cx="1232535" cy="961767"/>
            </a:xfrm>
            <a:prstGeom prst="rect">
              <a:avLst/>
            </a:prstGeom>
            <a:noFill/>
          </p:spPr>
          <p:txBody>
            <a:bodyPr wrap="square" rtlCol="0">
              <a:spAutoFit/>
            </a:bodyPr>
            <a:lstStyle/>
            <a:p>
              <a:r>
                <a:rPr lang="en-US" sz="2000" dirty="0">
                  <a:solidFill>
                    <a:srgbClr val="008E9C"/>
                  </a:solidFill>
                  <a:latin typeface="微软雅黑" panose="020B0503020204020204" pitchFamily="34" charset="-122"/>
                  <a:ea typeface="微软雅黑" panose="020B0503020204020204" pitchFamily="34" charset="-122"/>
                  <a:cs typeface="微软雅黑" panose="020B0503020204020204" pitchFamily="34" charset="-122"/>
                  <a:sym typeface="+mn-lt"/>
                </a:rPr>
                <a:t>   2023.01     </a:t>
              </a:r>
              <a:r>
                <a:rPr lang="zh-CN" altLang="en-US" sz="2000" dirty="0">
                  <a:solidFill>
                    <a:srgbClr val="008E9C"/>
                  </a:solidFill>
                  <a:latin typeface="微软雅黑" panose="020B0503020204020204" pitchFamily="34" charset="-122"/>
                  <a:ea typeface="微软雅黑" panose="020B0503020204020204" pitchFamily="34" charset="-122"/>
                  <a:cs typeface="微软雅黑" panose="020B0503020204020204" pitchFamily="34" charset="-122"/>
                  <a:sym typeface="+mn-lt"/>
                </a:rPr>
                <a:t>急诊科</a:t>
              </a:r>
              <a:endParaRPr lang="zh-CN" altLang="en-US" sz="2000" dirty="0">
                <a:solidFill>
                  <a:srgbClr val="008E9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r>
                <a:rPr lang="en-US" altLang="zh-CN" sz="2000" dirty="0">
                  <a:solidFill>
                    <a:srgbClr val="008E9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en-US" altLang="zh-CN" sz="2000" dirty="0">
                <a:solidFill>
                  <a:srgbClr val="008E9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r>
                <a:rPr lang="en-US" altLang="zh-CN" sz="2000" dirty="0">
                  <a:solidFill>
                    <a:srgbClr val="008E9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2000" dirty="0">
                  <a:solidFill>
                    <a:srgbClr val="008E9C"/>
                  </a:solidFill>
                  <a:latin typeface="微软雅黑" panose="020B0503020204020204" pitchFamily="34" charset="-122"/>
                  <a:ea typeface="微软雅黑" panose="020B0503020204020204" pitchFamily="34" charset="-122"/>
                  <a:cs typeface="微软雅黑" panose="020B0503020204020204" pitchFamily="34" charset="-122"/>
                  <a:sym typeface="+mn-lt"/>
                </a:rPr>
                <a:t>毛静瑶</a:t>
              </a:r>
              <a:endParaRPr lang="zh-CN" altLang="en-US" sz="2000" dirty="0">
                <a:solidFill>
                  <a:srgbClr val="008E9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pic>
        <p:nvPicPr>
          <p:cNvPr id="46" name="安静舒缓怀念色彩的背景音乐">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5855400" y="-89135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anim calcmode="lin" valueType="num">
                                      <p:cBhvr>
                                        <p:cTn id="19" dur="750" fill="hold"/>
                                        <p:tgtEl>
                                          <p:spTgt spid="7"/>
                                        </p:tgtEl>
                                        <p:attrNameLst>
                                          <p:attrName>ppt_x</p:attrName>
                                        </p:attrNameLst>
                                      </p:cBhvr>
                                      <p:tavLst>
                                        <p:tav tm="0">
                                          <p:val>
                                            <p:strVal val="#ppt_x"/>
                                          </p:val>
                                        </p:tav>
                                        <p:tav tm="100000">
                                          <p:val>
                                            <p:strVal val="#ppt_x"/>
                                          </p:val>
                                        </p:tav>
                                      </p:tavLst>
                                    </p:anim>
                                    <p:anim calcmode="lin" valueType="num">
                                      <p:cBhvr>
                                        <p:cTn id="20" dur="75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750"/>
                                        <p:tgtEl>
                                          <p:spTgt spid="9"/>
                                        </p:tgtEl>
                                      </p:cBhvr>
                                    </p:animEffect>
                                    <p:anim calcmode="lin" valueType="num">
                                      <p:cBhvr>
                                        <p:cTn id="25" dur="750" fill="hold"/>
                                        <p:tgtEl>
                                          <p:spTgt spid="9"/>
                                        </p:tgtEl>
                                        <p:attrNameLst>
                                          <p:attrName>ppt_x</p:attrName>
                                        </p:attrNameLst>
                                      </p:cBhvr>
                                      <p:tavLst>
                                        <p:tav tm="0">
                                          <p:val>
                                            <p:strVal val="#ppt_x"/>
                                          </p:val>
                                        </p:tav>
                                        <p:tav tm="100000">
                                          <p:val>
                                            <p:strVal val="#ppt_x"/>
                                          </p:val>
                                        </p:tav>
                                      </p:tavLst>
                                    </p:anim>
                                    <p:anim calcmode="lin" valueType="num">
                                      <p:cBhvr>
                                        <p:cTn id="26" dur="75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childTnLst>
                                </p:cTn>
                              </p:par>
                            </p:childTnLst>
                          </p:cTn>
                        </p:par>
                        <p:par>
                          <p:cTn id="31" fill="hold">
                            <p:stCondLst>
                              <p:cond delay="5000"/>
                            </p:stCondLst>
                            <p:childTnLst>
                              <p:par>
                                <p:cTn id="32" presetID="6" presetClass="entr" presetSubtype="16"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750"/>
                                        <p:tgtEl>
                                          <p:spTgt spid="40"/>
                                        </p:tgtEl>
                                      </p:cBhvr>
                                    </p:animEffect>
                                  </p:childTnLst>
                                </p:cTn>
                              </p:par>
                            </p:childTnLst>
                          </p:cTn>
                        </p:par>
                        <p:par>
                          <p:cTn id="35" fill="hold">
                            <p:stCondLst>
                              <p:cond delay="6000"/>
                            </p:stCondLst>
                            <p:childTnLst>
                              <p:par>
                                <p:cTn id="36" presetID="6" presetClass="entr" presetSubtype="16"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circle(in)">
                                      <p:cBhvr>
                                        <p:cTn id="38" dur="750"/>
                                        <p:tgtEl>
                                          <p:spTgt spid="41"/>
                                        </p:tgtEl>
                                      </p:cBhvr>
                                    </p:animEffect>
                                  </p:childTnLst>
                                </p:cTn>
                              </p:par>
                            </p:childTnLst>
                          </p:cTn>
                        </p:par>
                        <p:par>
                          <p:cTn id="39" fill="hold">
                            <p:stCondLst>
                              <p:cond delay="7000"/>
                            </p:stCondLst>
                            <p:childTnLst>
                              <p:par>
                                <p:cTn id="40" presetID="6" presetClass="entr" presetSubtype="16"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in)">
                                      <p:cBhvr>
                                        <p:cTn id="42" dur="750"/>
                                        <p:tgtEl>
                                          <p:spTgt spid="42"/>
                                        </p:tgtEl>
                                      </p:cBhvr>
                                    </p:animEffect>
                                  </p:childTnLst>
                                </p:cTn>
                              </p:par>
                            </p:childTnLst>
                          </p:cTn>
                        </p:par>
                        <p:par>
                          <p:cTn id="43" fill="hold">
                            <p:stCondLst>
                              <p:cond delay="8000"/>
                            </p:stCondLst>
                            <p:childTnLst>
                              <p:par>
                                <p:cTn id="44" presetID="6" presetClass="entr" presetSubtype="16"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circle(in)">
                                      <p:cBhvr>
                                        <p:cTn id="46" dur="750"/>
                                        <p:tgtEl>
                                          <p:spTgt spid="43"/>
                                        </p:tgtEl>
                                      </p:cBhvr>
                                    </p:animEffect>
                                  </p:childTnLst>
                                </p:cTn>
                              </p:par>
                            </p:childTnLst>
                          </p:cTn>
                        </p:par>
                        <p:par>
                          <p:cTn id="47" fill="hold">
                            <p:stCondLst>
                              <p:cond delay="9000"/>
                            </p:stCondLst>
                            <p:childTnLst>
                              <p:par>
                                <p:cTn id="48" presetID="42" presetClass="entr" presetSubtype="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750"/>
                                        <p:tgtEl>
                                          <p:spTgt spid="35"/>
                                        </p:tgtEl>
                                      </p:cBhvr>
                                    </p:animEffect>
                                    <p:anim calcmode="lin" valueType="num">
                                      <p:cBhvr>
                                        <p:cTn id="51" dur="750" fill="hold"/>
                                        <p:tgtEl>
                                          <p:spTgt spid="35"/>
                                        </p:tgtEl>
                                        <p:attrNameLst>
                                          <p:attrName>ppt_x</p:attrName>
                                        </p:attrNameLst>
                                      </p:cBhvr>
                                      <p:tavLst>
                                        <p:tav tm="0">
                                          <p:val>
                                            <p:strVal val="#ppt_x"/>
                                          </p:val>
                                        </p:tav>
                                        <p:tav tm="100000">
                                          <p:val>
                                            <p:strVal val="#ppt_x"/>
                                          </p:val>
                                        </p:tav>
                                      </p:tavLst>
                                    </p:anim>
                                    <p:anim calcmode="lin" valueType="num">
                                      <p:cBhvr>
                                        <p:cTn id="52" dur="750" fill="hold"/>
                                        <p:tgtEl>
                                          <p:spTgt spid="35"/>
                                        </p:tgtEl>
                                        <p:attrNameLst>
                                          <p:attrName>ppt_y</p:attrName>
                                        </p:attrNameLst>
                                      </p:cBhvr>
                                      <p:tavLst>
                                        <p:tav tm="0">
                                          <p:val>
                                            <p:strVal val="#ppt_y+.1"/>
                                          </p:val>
                                        </p:tav>
                                        <p:tav tm="100000">
                                          <p:val>
                                            <p:strVal val="#ppt_y"/>
                                          </p:val>
                                        </p:tav>
                                      </p:tavLst>
                                    </p:anim>
                                  </p:childTnLst>
                                </p:cTn>
                              </p:par>
                            </p:childTnLst>
                          </p:cTn>
                        </p:par>
                        <p:par>
                          <p:cTn id="53" fill="hold">
                            <p:stCondLst>
                              <p:cond delay="10000"/>
                            </p:stCondLst>
                            <p:childTnLst>
                              <p:par>
                                <p:cTn id="54" presetID="42"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750"/>
                                        <p:tgtEl>
                                          <p:spTgt spid="45"/>
                                        </p:tgtEl>
                                      </p:cBhvr>
                                    </p:animEffect>
                                    <p:anim calcmode="lin" valueType="num">
                                      <p:cBhvr>
                                        <p:cTn id="57" dur="750" fill="hold"/>
                                        <p:tgtEl>
                                          <p:spTgt spid="45"/>
                                        </p:tgtEl>
                                        <p:attrNameLst>
                                          <p:attrName>ppt_x</p:attrName>
                                        </p:attrNameLst>
                                      </p:cBhvr>
                                      <p:tavLst>
                                        <p:tav tm="0">
                                          <p:val>
                                            <p:strVal val="#ppt_x"/>
                                          </p:val>
                                        </p:tav>
                                        <p:tav tm="100000">
                                          <p:val>
                                            <p:strVal val="#ppt_x"/>
                                          </p:val>
                                        </p:tav>
                                      </p:tavLst>
                                    </p:anim>
                                    <p:anim calcmode="lin" valueType="num">
                                      <p:cBhvr>
                                        <p:cTn id="58" dur="75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repeatCount="indefinite" fill="remove" display="0">
                  <p:stCondLst>
                    <p:cond delay="indefinite"/>
                  </p:stCondLst>
                  <p:endCondLst>
                    <p:cond evt="onStopAudio" delay="0">
                      <p:tgtEl>
                        <p:sldTgt/>
                      </p:tgtEl>
                    </p:cond>
                  </p:endCondLst>
                </p:cTn>
                <p:tgtEl>
                  <p:spTgt spid="46"/>
                </p:tgtEl>
              </p:cMediaNode>
            </p:audio>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80838"/>
            <a:ext cx="11974286" cy="4218707"/>
          </a:xfrm>
          <a:prstGeom prst="rect">
            <a:avLst/>
          </a:prstGeom>
        </p:spPr>
      </p:pic>
      <p:grpSp>
        <p:nvGrpSpPr>
          <p:cNvPr id="16" name="组合 15"/>
          <p:cNvGrpSpPr/>
          <p:nvPr/>
        </p:nvGrpSpPr>
        <p:grpSpPr>
          <a:xfrm>
            <a:off x="1524000" y="607396"/>
            <a:ext cx="9666514" cy="5132905"/>
            <a:chOff x="660400" y="382524"/>
            <a:chExt cx="10915650" cy="5751576"/>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82524"/>
              <a:ext cx="10915650" cy="5751576"/>
            </a:xfrm>
            <a:prstGeom prst="rect">
              <a:avLst/>
            </a:prstGeom>
          </p:spPr>
        </p:pic>
        <p:sp>
          <p:nvSpPr>
            <p:cNvPr id="18" name="矩形 17"/>
            <p:cNvSpPr/>
            <p:nvPr/>
          </p:nvSpPr>
          <p:spPr>
            <a:xfrm>
              <a:off x="972459" y="834199"/>
              <a:ext cx="10276566" cy="4981575"/>
            </a:xfrm>
            <a:prstGeom prst="rect">
              <a:avLst/>
            </a:prstGeom>
            <a:noFill/>
            <a:ln w="28575">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62" y="541525"/>
            <a:ext cx="6000000" cy="6000000"/>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787" y="-26578"/>
            <a:ext cx="571054" cy="568103"/>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b="34557"/>
          <a:stretch>
            <a:fillRect/>
          </a:stretch>
        </p:blipFill>
        <p:spPr>
          <a:xfrm>
            <a:off x="0" y="5886258"/>
            <a:ext cx="12192000" cy="1010025"/>
          </a:xfrm>
          <a:prstGeom prst="rect">
            <a:avLst/>
          </a:prstGeom>
        </p:spPr>
      </p:pic>
      <p:sp>
        <p:nvSpPr>
          <p:cNvPr id="7" name="文本框 6"/>
          <p:cNvSpPr txBox="1"/>
          <p:nvPr/>
        </p:nvSpPr>
        <p:spPr>
          <a:xfrm>
            <a:off x="5280907" y="3028954"/>
            <a:ext cx="4858880" cy="769441"/>
          </a:xfrm>
          <a:prstGeom prst="rect">
            <a:avLst/>
          </a:prstGeom>
          <a:noFill/>
        </p:spPr>
        <p:txBody>
          <a:bodyPr wrap="square" rtlCol="0">
            <a:spAutoFit/>
          </a:bodyPr>
          <a:lstStyle/>
          <a:p>
            <a:pPr lvl="0" algn="ctr">
              <a:defRPr/>
            </a:pPr>
            <a:r>
              <a:rPr lang="zh-CN" altLang="en-US" sz="4400" b="1" dirty="0">
                <a:solidFill>
                  <a:srgbClr val="008693"/>
                </a:solidFill>
                <a:cs typeface="+mn-ea"/>
                <a:sym typeface="+mn-lt"/>
              </a:rPr>
              <a:t>诺如病毒主要症状</a:t>
            </a:r>
            <a:endParaRPr lang="zh-CN" altLang="en-US" sz="4400" b="1" dirty="0">
              <a:solidFill>
                <a:srgbClr val="008693"/>
              </a:solidFill>
              <a:cs typeface="+mn-ea"/>
              <a:sym typeface="+mn-lt"/>
            </a:endParaRPr>
          </a:p>
        </p:txBody>
      </p:sp>
      <p:sp>
        <p:nvSpPr>
          <p:cNvPr id="8" name="文本框 7"/>
          <p:cNvSpPr txBox="1"/>
          <p:nvPr/>
        </p:nvSpPr>
        <p:spPr>
          <a:xfrm>
            <a:off x="6579268" y="1872100"/>
            <a:ext cx="2262159" cy="923330"/>
          </a:xfrm>
          <a:prstGeom prst="rect">
            <a:avLst/>
          </a:prstGeom>
          <a:noFill/>
        </p:spPr>
        <p:txBody>
          <a:bodyPr wrap="none" rtlCol="0">
            <a:spAutoFit/>
          </a:bodyPr>
          <a:lstStyle/>
          <a:p>
            <a:pPr algn="ctr"/>
            <a:r>
              <a:rPr lang="zh-CN" altLang="en-US" sz="5400" b="1" dirty="0">
                <a:solidFill>
                  <a:srgbClr val="008693"/>
                </a:solidFill>
                <a:cs typeface="+mn-ea"/>
                <a:sym typeface="+mn-lt"/>
              </a:rPr>
              <a:t>第二章</a:t>
            </a:r>
            <a:endParaRPr lang="zh-CN" altLang="en-US" sz="5400" b="1" dirty="0">
              <a:solidFill>
                <a:srgbClr val="008693"/>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allOve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custDataLst>
              <p:tags r:id="rId1"/>
            </p:custDataLst>
          </p:nvPr>
        </p:nvPicPr>
        <p:blipFill>
          <a:blip r:embed="rId2"/>
          <a:srcRect r="880"/>
          <a:stretch>
            <a:fillRect/>
          </a:stretch>
        </p:blipFill>
        <p:spPr>
          <a:xfrm>
            <a:off x="7464425" y="1844675"/>
            <a:ext cx="3866515" cy="3538220"/>
          </a:xfrm>
          <a:prstGeom prst="rect">
            <a:avLst/>
          </a:prstGeom>
        </p:spPr>
      </p:pic>
      <p:sp>
        <p:nvSpPr>
          <p:cNvPr id="3" name="02"/>
          <p:cNvSpPr txBox="1"/>
          <p:nvPr>
            <p:custDataLst>
              <p:tags r:id="rId3"/>
            </p:custDataLst>
          </p:nvPr>
        </p:nvSpPr>
        <p:spPr>
          <a:xfrm>
            <a:off x="262890"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临床表现</a:t>
            </a:r>
            <a:endParaRPr lang="zh-CN" altLang="en-US" sz="4000" b="1" dirty="0">
              <a:solidFill>
                <a:srgbClr val="008693"/>
              </a:solidFill>
              <a:effectLst/>
              <a:cs typeface="+mn-ea"/>
              <a:sym typeface="+mn-lt"/>
            </a:endParaRPr>
          </a:p>
        </p:txBody>
      </p:sp>
      <p:grpSp>
        <p:nvGrpSpPr>
          <p:cNvPr id="4" name="组合 3"/>
          <p:cNvGrpSpPr/>
          <p:nvPr/>
        </p:nvGrpSpPr>
        <p:grpSpPr>
          <a:xfrm>
            <a:off x="1083227" y="1606741"/>
            <a:ext cx="2032508" cy="530739"/>
            <a:chOff x="1032924" y="1845733"/>
            <a:chExt cx="10204744" cy="962764"/>
          </a:xfrm>
        </p:grpSpPr>
        <p:sp>
          <p:nvSpPr>
            <p:cNvPr id="5" name="矩形 4"/>
            <p:cNvSpPr/>
            <p:nvPr>
              <p:custDataLst>
                <p:tags r:id="rId4"/>
              </p:custDataLst>
            </p:nvPr>
          </p:nvSpPr>
          <p:spPr>
            <a:xfrm>
              <a:off x="1397129" y="1845733"/>
              <a:ext cx="9840539" cy="962764"/>
            </a:xfrm>
            <a:prstGeom prst="rect">
              <a:avLst/>
            </a:prstGeom>
            <a:solidFill>
              <a:srgbClr val="81D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箭头: 五边形 5"/>
            <p:cNvSpPr/>
            <p:nvPr>
              <p:custDataLst>
                <p:tags r:id="rId5"/>
              </p:custDataLst>
            </p:nvPr>
          </p:nvSpPr>
          <p:spPr>
            <a:xfrm>
              <a:off x="1032924" y="2077832"/>
              <a:ext cx="1831078" cy="497470"/>
            </a:xfrm>
            <a:prstGeom prst="homePlate">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矩形 9"/>
          <p:cNvSpPr/>
          <p:nvPr>
            <p:custDataLst>
              <p:tags r:id="rId6"/>
            </p:custDataLst>
          </p:nvPr>
        </p:nvSpPr>
        <p:spPr>
          <a:xfrm>
            <a:off x="1488121" y="1484668"/>
            <a:ext cx="1407160" cy="645160"/>
          </a:xfrm>
          <a:prstGeom prst="rect">
            <a:avLst/>
          </a:prstGeom>
        </p:spPr>
        <p:txBody>
          <a:bodyPr wrap="none">
            <a:spAutoFit/>
          </a:bodyPr>
          <a:p>
            <a:pPr>
              <a:lnSpc>
                <a:spcPct val="150000"/>
              </a:lnSpc>
            </a:pPr>
            <a:r>
              <a:rPr lang="zh-CN" altLang="en-US" sz="2400" b="1" dirty="0">
                <a:solidFill>
                  <a:schemeClr val="bg1"/>
                </a:solidFill>
                <a:cs typeface="+mn-ea"/>
                <a:sym typeface="+mn-lt"/>
              </a:rPr>
              <a:t>主要症状</a:t>
            </a:r>
            <a:endParaRPr lang="zh-CN" altLang="en-US" sz="2400" b="1" dirty="0">
              <a:solidFill>
                <a:schemeClr val="bg1"/>
              </a:solidFill>
              <a:cs typeface="+mn-ea"/>
              <a:sym typeface="+mn-lt"/>
            </a:endParaRPr>
          </a:p>
        </p:txBody>
      </p:sp>
      <p:sp>
        <p:nvSpPr>
          <p:cNvPr id="2" name="文本框 1"/>
          <p:cNvSpPr txBox="1"/>
          <p:nvPr/>
        </p:nvSpPr>
        <p:spPr>
          <a:xfrm>
            <a:off x="1055370" y="2129790"/>
            <a:ext cx="6847840" cy="1753235"/>
          </a:xfrm>
          <a:prstGeom prst="rect">
            <a:avLst/>
          </a:prstGeom>
          <a:noFill/>
        </p:spPr>
        <p:txBody>
          <a:bodyPr wrap="square" rtlCol="0" anchor="t">
            <a:spAutoFit/>
          </a:bodyPr>
          <a:p>
            <a:pPr>
              <a:lnSpc>
                <a:spcPct val="150000"/>
              </a:lnSpc>
            </a:pPr>
            <a:r>
              <a:rPr lang="zh-CN" altLang="en-US" dirty="0">
                <a:solidFill>
                  <a:srgbClr val="008693"/>
                </a:solidFill>
                <a:latin typeface="楷体" panose="02010609060101010101" charset="-122"/>
                <a:ea typeface="楷体" panose="02010609060101010101" charset="-122"/>
                <a:cs typeface="楷体" panose="02010609060101010101" charset="-122"/>
                <a:sym typeface="+mn-ea"/>
              </a:rPr>
              <a:t>诺如病毒感染潜伏期短，通常为</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24-48</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小时，最短</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12</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小时，最长</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72</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小时。发病以轻症为主，最常见症状是腹泻和呕吐，其次为恶心、腹痛、头痛、发热、畏寒和肌肉酸痛等。儿童以呕吐为主，成人则以腹泻症状居多，</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24H</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内腹泻可达</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4-10</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次。</a:t>
            </a:r>
            <a:endParaRPr lang="zh-CN" altLang="en-US" dirty="0">
              <a:solidFill>
                <a:srgbClr val="008693"/>
              </a:solidFill>
              <a:latin typeface="楷体" panose="02010609060101010101" charset="-122"/>
              <a:ea typeface="楷体" panose="02010609060101010101" charset="-122"/>
              <a:cs typeface="楷体" panose="02010609060101010101" charset="-122"/>
              <a:sym typeface="+mn-ea"/>
            </a:endParaRPr>
          </a:p>
        </p:txBody>
      </p:sp>
      <p:grpSp>
        <p:nvGrpSpPr>
          <p:cNvPr id="14" name="组合 13"/>
          <p:cNvGrpSpPr/>
          <p:nvPr/>
        </p:nvGrpSpPr>
        <p:grpSpPr>
          <a:xfrm>
            <a:off x="1083377" y="3961491"/>
            <a:ext cx="2032508" cy="530739"/>
            <a:chOff x="1032924" y="1845733"/>
            <a:chExt cx="10204744" cy="962764"/>
          </a:xfrm>
        </p:grpSpPr>
        <p:sp>
          <p:nvSpPr>
            <p:cNvPr id="15" name="矩形 14"/>
            <p:cNvSpPr/>
            <p:nvPr>
              <p:custDataLst>
                <p:tags r:id="rId7"/>
              </p:custDataLst>
            </p:nvPr>
          </p:nvSpPr>
          <p:spPr>
            <a:xfrm>
              <a:off x="1397129" y="1845733"/>
              <a:ext cx="9840539" cy="962764"/>
            </a:xfrm>
            <a:prstGeom prst="rect">
              <a:avLst/>
            </a:prstGeom>
            <a:solidFill>
              <a:srgbClr val="81D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箭头: 五边形 15"/>
            <p:cNvSpPr/>
            <p:nvPr>
              <p:custDataLst>
                <p:tags r:id="rId8"/>
              </p:custDataLst>
            </p:nvPr>
          </p:nvSpPr>
          <p:spPr>
            <a:xfrm>
              <a:off x="1032924" y="2077832"/>
              <a:ext cx="1831078" cy="497470"/>
            </a:xfrm>
            <a:prstGeom prst="homePlate">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1" name="矩形 10"/>
          <p:cNvSpPr/>
          <p:nvPr>
            <p:custDataLst>
              <p:tags r:id="rId9"/>
            </p:custDataLst>
          </p:nvPr>
        </p:nvSpPr>
        <p:spPr>
          <a:xfrm>
            <a:off x="1703814" y="3847001"/>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自限性</a:t>
            </a:r>
            <a:endParaRPr lang="zh-CN" altLang="en-US" sz="2400" b="1" dirty="0">
              <a:solidFill>
                <a:schemeClr val="bg1"/>
              </a:solidFill>
              <a:cs typeface="+mn-ea"/>
              <a:sym typeface="+mn-lt"/>
            </a:endParaRPr>
          </a:p>
        </p:txBody>
      </p:sp>
      <p:sp>
        <p:nvSpPr>
          <p:cNvPr id="7" name="文本框 6"/>
          <p:cNvSpPr txBox="1"/>
          <p:nvPr/>
        </p:nvSpPr>
        <p:spPr>
          <a:xfrm>
            <a:off x="1155700" y="4580890"/>
            <a:ext cx="7425690" cy="1753235"/>
          </a:xfrm>
          <a:prstGeom prst="rect">
            <a:avLst/>
          </a:prstGeom>
          <a:noFill/>
        </p:spPr>
        <p:txBody>
          <a:bodyPr wrap="square" rtlCol="0" anchor="t">
            <a:spAutoFit/>
          </a:bodyPr>
          <a:p>
            <a:pPr>
              <a:lnSpc>
                <a:spcPct val="150000"/>
              </a:lnSpc>
            </a:pPr>
            <a:r>
              <a:rPr lang="zh-CN" altLang="en-US" dirty="0">
                <a:solidFill>
                  <a:srgbClr val="008693"/>
                </a:solidFill>
                <a:latin typeface="楷体" panose="02010609060101010101" charset="-122"/>
                <a:ea typeface="楷体" panose="02010609060101010101" charset="-122"/>
                <a:cs typeface="楷体" panose="02010609060101010101" charset="-122"/>
                <a:sym typeface="+mn-ea"/>
              </a:rPr>
              <a:t>诺如病毒感染属于自限性疾病，多数患者发病后无需治疗，休息</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2-3</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天即可康复，但高龄人群和伴有基础性疾病患者恢复较慢。</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40%</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的</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85</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岁以上老年人在发病后</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4</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天仍有症状，免疫抑制病人平均病程为</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7</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天。少数患者因出现严重并发症需要及时进行治疗。目前无疫苗和特效药物。</a:t>
            </a:r>
            <a:endParaRPr lang="zh-CN" altLang="en-US" dirty="0">
              <a:solidFill>
                <a:srgbClr val="008693"/>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l="10403" r="10403"/>
          <a:stretch>
            <a:fillRect/>
          </a:stretch>
        </p:blipFill>
        <p:spPr>
          <a:xfrm flipH="1">
            <a:off x="10056495" y="3023235"/>
            <a:ext cx="2607310" cy="3293110"/>
          </a:xfrm>
          <a:prstGeom prst="rect">
            <a:avLst/>
          </a:prstGeom>
        </p:spPr>
      </p:pic>
      <p:sp>
        <p:nvSpPr>
          <p:cNvPr id="4" name="文本框 3"/>
          <p:cNvSpPr txBox="1"/>
          <p:nvPr>
            <p:custDataLst>
              <p:tags r:id="rId2"/>
            </p:custDataLst>
          </p:nvPr>
        </p:nvSpPr>
        <p:spPr>
          <a:xfrm>
            <a:off x="1055370" y="1900050"/>
            <a:ext cx="1619250" cy="368935"/>
          </a:xfrm>
          <a:prstGeom prst="rect">
            <a:avLst/>
          </a:prstGeom>
          <a:noFill/>
        </p:spPr>
        <p:txBody>
          <a:bodyPr wrap="square" lIns="0" tIns="0" rIns="0" bIns="0" rtlCol="0">
            <a:spAutoFit/>
          </a:bodyPr>
          <a:p>
            <a:pPr algn="just" hangingPunct="0"/>
            <a:r>
              <a:rPr lang="zh-CN" altLang="en-US" sz="2400" b="1" dirty="0">
                <a:solidFill>
                  <a:srgbClr val="008693"/>
                </a:solidFill>
                <a:latin typeface="楷体" panose="02010609060101010101" charset="-122"/>
                <a:ea typeface="楷体" panose="02010609060101010101" charset="-122"/>
                <a:cs typeface="+mn-ea"/>
                <a:sym typeface="+mn-lt"/>
              </a:rPr>
              <a:t>病程发展：</a:t>
            </a:r>
            <a:endParaRPr lang="zh-CN" altLang="en-US" sz="2400" b="1" dirty="0">
              <a:solidFill>
                <a:srgbClr val="008693"/>
              </a:solidFill>
              <a:latin typeface="楷体" panose="02010609060101010101" charset="-122"/>
              <a:ea typeface="楷体" panose="02010609060101010101" charset="-122"/>
              <a:cs typeface="+mn-ea"/>
              <a:sym typeface="+mn-lt"/>
            </a:endParaRPr>
          </a:p>
        </p:txBody>
      </p:sp>
      <p:sp>
        <p:nvSpPr>
          <p:cNvPr id="6" name="文本框 5"/>
          <p:cNvSpPr txBox="1"/>
          <p:nvPr>
            <p:custDataLst>
              <p:tags r:id="rId3"/>
            </p:custDataLst>
          </p:nvPr>
        </p:nvSpPr>
        <p:spPr>
          <a:xfrm>
            <a:off x="1706245" y="2594610"/>
            <a:ext cx="8975725" cy="830580"/>
          </a:xfrm>
          <a:prstGeom prst="rect">
            <a:avLst/>
          </a:prstGeom>
          <a:noFill/>
        </p:spPr>
        <p:txBody>
          <a:bodyPr wrap="square" lIns="0" tIns="0" rIns="0" bIns="0" rtlCol="0">
            <a:spAutoFit/>
          </a:bodyPr>
          <a:p>
            <a:pPr algn="just" hangingPunct="0">
              <a:lnSpc>
                <a:spcPct val="150000"/>
              </a:lnSpc>
            </a:pPr>
            <a:r>
              <a:rPr lang="zh-CN" altLang="en-US" dirty="0">
                <a:solidFill>
                  <a:srgbClr val="008693"/>
                </a:solidFill>
                <a:latin typeface="楷体" panose="02010609060101010101" charset="-122"/>
                <a:ea typeface="楷体" panose="02010609060101010101" charset="-122"/>
                <a:cs typeface="+mn-ea"/>
                <a:sym typeface="+mn-lt"/>
              </a:rPr>
              <a:t>临床表现与其他病毒性胃肠炎相似，起病突然，主要症状为发热、恶心、呕吐、痉挛性腹痛及腹泻。可单有呕吐或腹泻，亦可先吐后泻，故也称为诺如病毒感染性腹泻。</a:t>
            </a:r>
            <a:endParaRPr lang="zh-CN" altLang="en-US" dirty="0">
              <a:solidFill>
                <a:srgbClr val="008693"/>
              </a:solidFill>
              <a:latin typeface="楷体" panose="02010609060101010101" charset="-122"/>
              <a:ea typeface="楷体" panose="02010609060101010101" charset="-122"/>
              <a:cs typeface="+mn-ea"/>
              <a:sym typeface="+mn-lt"/>
            </a:endParaRPr>
          </a:p>
        </p:txBody>
      </p:sp>
      <p:sp>
        <p:nvSpPr>
          <p:cNvPr id="7" name="椭圆 6"/>
          <p:cNvSpPr/>
          <p:nvPr>
            <p:custDataLst>
              <p:tags r:id="rId4"/>
            </p:custDataLst>
          </p:nvPr>
        </p:nvSpPr>
        <p:spPr>
          <a:xfrm>
            <a:off x="839470" y="2596515"/>
            <a:ext cx="609600" cy="609600"/>
          </a:xfrm>
          <a:prstGeom prst="ellipse">
            <a:avLst/>
          </a:prstGeom>
          <a:solidFill>
            <a:srgbClr val="89B5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p>
            <a:pPr algn="ctr"/>
            <a:r>
              <a:rPr lang="en-US" altLang="zh-CN" sz="1600" dirty="0">
                <a:solidFill>
                  <a:schemeClr val="tx1"/>
                </a:solidFill>
                <a:latin typeface="汉仪旗黑-50简" panose="00020600040101010101" charset="-122"/>
                <a:ea typeface="汉仪旗黑-50简" panose="00020600040101010101" charset="-122"/>
                <a:cs typeface="汉仪旗黑-50简" panose="00020600040101010101" charset="-122"/>
              </a:rPr>
              <a:t>01</a:t>
            </a:r>
            <a:endParaRPr lang="en-US" altLang="zh-CN" sz="1600" dirty="0">
              <a:solidFill>
                <a:schemeClr val="tx1"/>
              </a:solidFill>
              <a:latin typeface="汉仪旗黑-50简" panose="00020600040101010101" charset="-122"/>
              <a:ea typeface="汉仪旗黑-50简" panose="00020600040101010101" charset="-122"/>
              <a:cs typeface="汉仪旗黑-50简" panose="00020600040101010101" charset="-122"/>
            </a:endParaRPr>
          </a:p>
        </p:txBody>
      </p:sp>
      <p:sp>
        <p:nvSpPr>
          <p:cNvPr id="8" name="文本框 7"/>
          <p:cNvSpPr txBox="1"/>
          <p:nvPr>
            <p:custDataLst>
              <p:tags r:id="rId5"/>
            </p:custDataLst>
          </p:nvPr>
        </p:nvSpPr>
        <p:spPr>
          <a:xfrm>
            <a:off x="1706245" y="3750945"/>
            <a:ext cx="8975725" cy="1246505"/>
          </a:xfrm>
          <a:prstGeom prst="rect">
            <a:avLst/>
          </a:prstGeom>
          <a:noFill/>
        </p:spPr>
        <p:txBody>
          <a:bodyPr wrap="square" lIns="0" tIns="0" rIns="0" bIns="0" rtlCol="0">
            <a:spAutoFit/>
          </a:bodyPr>
          <a:p>
            <a:pPr algn="just" hangingPunct="0">
              <a:lnSpc>
                <a:spcPct val="150000"/>
              </a:lnSpc>
            </a:pPr>
            <a:r>
              <a:rPr lang="zh-CN" altLang="en-US" dirty="0">
                <a:solidFill>
                  <a:srgbClr val="008693"/>
                </a:solidFill>
                <a:latin typeface="楷体" panose="02010609060101010101" charset="-122"/>
                <a:ea typeface="楷体" panose="02010609060101010101" charset="-122"/>
                <a:cs typeface="+mn-ea"/>
                <a:sym typeface="+mn-lt"/>
              </a:rPr>
              <a:t>成人腹泻较突出，儿童呕吐较多。粪便呈黄色稀水便，每日数次至十数次不等，无脓血与黏液，少数患者大便常规镜检可见少量白细胞，红细胞罕见。可伴有低热、咽痛、流涕、咳嗽、头痛、肌痛、乏力及食欲减退。</a:t>
            </a:r>
            <a:endParaRPr lang="zh-CN" altLang="en-US" dirty="0">
              <a:solidFill>
                <a:srgbClr val="008693"/>
              </a:solidFill>
              <a:latin typeface="楷体" panose="02010609060101010101" charset="-122"/>
              <a:ea typeface="楷体" panose="02010609060101010101" charset="-122"/>
              <a:cs typeface="+mn-ea"/>
              <a:sym typeface="+mn-lt"/>
            </a:endParaRPr>
          </a:p>
        </p:txBody>
      </p:sp>
      <p:sp>
        <p:nvSpPr>
          <p:cNvPr id="9" name="椭圆 8"/>
          <p:cNvSpPr/>
          <p:nvPr>
            <p:custDataLst>
              <p:tags r:id="rId6"/>
            </p:custDataLst>
          </p:nvPr>
        </p:nvSpPr>
        <p:spPr>
          <a:xfrm>
            <a:off x="839470" y="3914140"/>
            <a:ext cx="609600" cy="609600"/>
          </a:xfrm>
          <a:prstGeom prst="ellipse">
            <a:avLst/>
          </a:prstGeom>
          <a:solidFill>
            <a:srgbClr val="89B5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p>
            <a:pPr algn="ctr"/>
            <a:r>
              <a:rPr lang="en-US" altLang="zh-CN" sz="1600" dirty="0">
                <a:solidFill>
                  <a:schemeClr val="tx1"/>
                </a:solidFill>
                <a:latin typeface="汉仪旗黑-50简" panose="00020600040101010101" charset="-122"/>
                <a:ea typeface="汉仪旗黑-50简" panose="00020600040101010101" charset="-122"/>
                <a:cs typeface="汉仪旗黑-50简" panose="00020600040101010101" charset="-122"/>
              </a:rPr>
              <a:t>02</a:t>
            </a:r>
            <a:endParaRPr lang="en-US" altLang="zh-CN" sz="1600" dirty="0">
              <a:solidFill>
                <a:schemeClr val="tx1"/>
              </a:solidFill>
              <a:latin typeface="汉仪旗黑-50简" panose="00020600040101010101" charset="-122"/>
              <a:ea typeface="汉仪旗黑-50简" panose="00020600040101010101" charset="-122"/>
              <a:cs typeface="汉仪旗黑-50简" panose="00020600040101010101" charset="-122"/>
            </a:endParaRPr>
          </a:p>
        </p:txBody>
      </p:sp>
      <p:sp>
        <p:nvSpPr>
          <p:cNvPr id="11" name="文本框 10"/>
          <p:cNvSpPr txBox="1"/>
          <p:nvPr>
            <p:custDataLst>
              <p:tags r:id="rId7"/>
            </p:custDataLst>
          </p:nvPr>
        </p:nvSpPr>
        <p:spPr>
          <a:xfrm>
            <a:off x="1706245" y="4986655"/>
            <a:ext cx="8975090" cy="830580"/>
          </a:xfrm>
          <a:prstGeom prst="rect">
            <a:avLst/>
          </a:prstGeom>
          <a:noFill/>
        </p:spPr>
        <p:txBody>
          <a:bodyPr wrap="square" lIns="0" tIns="0" rIns="0" bIns="0" rtlCol="0">
            <a:spAutoFit/>
          </a:bodyPr>
          <a:p>
            <a:pPr algn="just" hangingPunct="0">
              <a:lnSpc>
                <a:spcPct val="150000"/>
              </a:lnSpc>
            </a:pPr>
            <a:r>
              <a:rPr lang="zh-CN" altLang="en-US" dirty="0">
                <a:solidFill>
                  <a:srgbClr val="008693"/>
                </a:solidFill>
                <a:latin typeface="楷体" panose="02010609060101010101" charset="-122"/>
                <a:ea typeface="楷体" panose="02010609060101010101" charset="-122"/>
                <a:cs typeface="+mn-ea"/>
                <a:sym typeface="+mn-lt"/>
              </a:rPr>
              <a:t>病程长及病情较重者排毒时间也较长，传染性可持续到症状消失后两日。本病免疫期短暂，可反复感染。</a:t>
            </a:r>
            <a:endParaRPr lang="zh-CN" altLang="en-US" dirty="0">
              <a:solidFill>
                <a:srgbClr val="008693"/>
              </a:solidFill>
              <a:latin typeface="楷体" panose="02010609060101010101" charset="-122"/>
              <a:ea typeface="楷体" panose="02010609060101010101" charset="-122"/>
              <a:cs typeface="+mn-ea"/>
              <a:sym typeface="+mn-lt"/>
            </a:endParaRPr>
          </a:p>
        </p:txBody>
      </p:sp>
      <p:sp>
        <p:nvSpPr>
          <p:cNvPr id="12" name="椭圆 11"/>
          <p:cNvSpPr/>
          <p:nvPr>
            <p:custDataLst>
              <p:tags r:id="rId8"/>
            </p:custDataLst>
          </p:nvPr>
        </p:nvSpPr>
        <p:spPr>
          <a:xfrm>
            <a:off x="839470" y="4988560"/>
            <a:ext cx="609600" cy="609600"/>
          </a:xfrm>
          <a:prstGeom prst="ellipse">
            <a:avLst/>
          </a:prstGeom>
          <a:solidFill>
            <a:srgbClr val="89B5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p>
            <a:pPr algn="ctr"/>
            <a:r>
              <a:rPr lang="en-US" altLang="zh-CN" sz="1600" dirty="0">
                <a:solidFill>
                  <a:schemeClr val="tx1"/>
                </a:solidFill>
                <a:latin typeface="汉仪旗黑-50简" panose="00020600040101010101" charset="-122"/>
                <a:ea typeface="汉仪旗黑-50简" panose="00020600040101010101" charset="-122"/>
                <a:cs typeface="汉仪旗黑-50简" panose="00020600040101010101" charset="-122"/>
              </a:rPr>
              <a:t>03</a:t>
            </a:r>
            <a:endParaRPr lang="en-US" altLang="zh-CN" sz="1600" dirty="0">
              <a:solidFill>
                <a:schemeClr val="tx1"/>
              </a:solidFill>
              <a:latin typeface="汉仪旗黑-50简" panose="00020600040101010101" charset="-122"/>
              <a:ea typeface="汉仪旗黑-50简" panose="00020600040101010101" charset="-122"/>
              <a:cs typeface="汉仪旗黑-50简" panose="00020600040101010101" charset="-122"/>
            </a:endParaRPr>
          </a:p>
        </p:txBody>
      </p:sp>
      <p:sp>
        <p:nvSpPr>
          <p:cNvPr id="13" name="矩形 12"/>
          <p:cNvSpPr/>
          <p:nvPr>
            <p:custDataLst>
              <p:tags r:id="rId9"/>
            </p:custDataLst>
          </p:nvPr>
        </p:nvSpPr>
        <p:spPr>
          <a:xfrm>
            <a:off x="983615" y="2263140"/>
            <a:ext cx="9510395" cy="75565"/>
          </a:xfrm>
          <a:prstGeom prst="rect">
            <a:avLst/>
          </a:prstGeom>
          <a:solidFill>
            <a:srgbClr val="383D99"/>
          </a:solidFill>
          <a:ln>
            <a:noFill/>
          </a:ln>
          <a:effectLst>
            <a:outerShdw blurRad="50800" dist="38100" dir="5400000" algn="t" rotWithShape="0">
              <a:srgbClr val="89B5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02"/>
          <p:cNvSpPr txBox="1"/>
          <p:nvPr>
            <p:custDataLst>
              <p:tags r:id="rId10"/>
            </p:custDataLst>
          </p:nvPr>
        </p:nvSpPr>
        <p:spPr>
          <a:xfrm>
            <a:off x="262890"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临床表现</a:t>
            </a:r>
            <a:endParaRPr lang="zh-CN" altLang="en-US" sz="4000" b="1" dirty="0">
              <a:solidFill>
                <a:srgbClr val="008693"/>
              </a:solidFill>
              <a:effectLst/>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drape"/>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l="10403" r="10403"/>
          <a:stretch>
            <a:fillRect/>
          </a:stretch>
        </p:blipFill>
        <p:spPr>
          <a:xfrm flipH="1">
            <a:off x="9695815" y="2564765"/>
            <a:ext cx="2607310" cy="3293110"/>
          </a:xfrm>
          <a:prstGeom prst="rect">
            <a:avLst/>
          </a:prstGeom>
        </p:spPr>
      </p:pic>
      <p:sp>
        <p:nvSpPr>
          <p:cNvPr id="4" name="文本框 3"/>
          <p:cNvSpPr txBox="1"/>
          <p:nvPr>
            <p:custDataLst>
              <p:tags r:id="rId2"/>
            </p:custDataLst>
          </p:nvPr>
        </p:nvSpPr>
        <p:spPr>
          <a:xfrm>
            <a:off x="1055370" y="1899920"/>
            <a:ext cx="6365875" cy="368935"/>
          </a:xfrm>
          <a:prstGeom prst="rect">
            <a:avLst/>
          </a:prstGeom>
          <a:noFill/>
        </p:spPr>
        <p:txBody>
          <a:bodyPr wrap="square" lIns="0" tIns="0" rIns="0" bIns="0" rtlCol="0">
            <a:spAutoFit/>
          </a:bodyPr>
          <a:p>
            <a:pPr algn="just" hangingPunct="0"/>
            <a:r>
              <a:rPr lang="zh-CN" altLang="en-US" sz="2400" b="1" dirty="0">
                <a:solidFill>
                  <a:srgbClr val="008693"/>
                </a:solidFill>
                <a:latin typeface="楷体" panose="02010609060101010101" charset="-122"/>
                <a:ea typeface="楷体" panose="02010609060101010101" charset="-122"/>
                <a:cs typeface="+mn-ea"/>
                <a:sym typeface="+mn-lt"/>
              </a:rPr>
              <a:t>重症临床表现和相关危险因素：</a:t>
            </a:r>
            <a:endParaRPr lang="zh-CN" altLang="en-US" sz="2400" b="1" dirty="0">
              <a:solidFill>
                <a:srgbClr val="008693"/>
              </a:solidFill>
              <a:latin typeface="楷体" panose="02010609060101010101" charset="-122"/>
              <a:ea typeface="楷体" panose="02010609060101010101" charset="-122"/>
              <a:cs typeface="+mn-ea"/>
              <a:sym typeface="+mn-lt"/>
            </a:endParaRPr>
          </a:p>
        </p:txBody>
      </p:sp>
      <p:sp>
        <p:nvSpPr>
          <p:cNvPr id="13" name="矩形 12"/>
          <p:cNvSpPr/>
          <p:nvPr>
            <p:custDataLst>
              <p:tags r:id="rId3"/>
            </p:custDataLst>
          </p:nvPr>
        </p:nvSpPr>
        <p:spPr>
          <a:xfrm>
            <a:off x="983615" y="2263140"/>
            <a:ext cx="9510395" cy="75565"/>
          </a:xfrm>
          <a:prstGeom prst="rect">
            <a:avLst/>
          </a:prstGeom>
          <a:solidFill>
            <a:srgbClr val="383D99"/>
          </a:solidFill>
          <a:ln>
            <a:noFill/>
          </a:ln>
          <a:effectLst>
            <a:outerShdw blurRad="50800" dist="38100" dir="5400000" algn="t" rotWithShape="0">
              <a:srgbClr val="89B5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02"/>
          <p:cNvSpPr txBox="1"/>
          <p:nvPr>
            <p:custDataLst>
              <p:tags r:id="rId4"/>
            </p:custDataLst>
          </p:nvPr>
        </p:nvSpPr>
        <p:spPr>
          <a:xfrm>
            <a:off x="262890"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临床表现</a:t>
            </a:r>
            <a:endParaRPr lang="zh-CN" altLang="en-US" sz="4000" b="1" dirty="0">
              <a:solidFill>
                <a:srgbClr val="008693"/>
              </a:solidFill>
              <a:effectLst/>
              <a:cs typeface="+mn-ea"/>
              <a:sym typeface="+mn-lt"/>
            </a:endParaRPr>
          </a:p>
        </p:txBody>
      </p:sp>
      <p:sp>
        <p:nvSpPr>
          <p:cNvPr id="2" name="文本框 1"/>
          <p:cNvSpPr txBox="1"/>
          <p:nvPr/>
        </p:nvSpPr>
        <p:spPr>
          <a:xfrm>
            <a:off x="1271270" y="2526030"/>
            <a:ext cx="8854440" cy="3035935"/>
          </a:xfrm>
          <a:prstGeom prst="rect">
            <a:avLst/>
          </a:prstGeom>
          <a:noFill/>
        </p:spPr>
        <p:txBody>
          <a:bodyPr wrap="square" rtlCol="0">
            <a:noAutofit/>
          </a:bodyPr>
          <a:p>
            <a:pPr marL="285750" indent="-285750">
              <a:buFont typeface="Wingdings" panose="05000000000000000000" charset="0"/>
              <a:buChar char="Ø"/>
            </a:pPr>
            <a:r>
              <a:rPr lang="zh-CN" altLang="en-US" sz="2000">
                <a:solidFill>
                  <a:srgbClr val="008693"/>
                </a:solidFill>
                <a:latin typeface="楷体" panose="02010609060101010101" charset="-122"/>
                <a:ea typeface="楷体" panose="02010609060101010101" charset="-122"/>
                <a:cs typeface="楷体" panose="02010609060101010101" charset="-122"/>
              </a:rPr>
              <a:t>尽管诺如病毒感染主要表现为自限性疾病，但少数病例仍会发展成重症，甚至死亡。有一篇系统综述对</a:t>
            </a:r>
            <a:r>
              <a:rPr lang="en-US" altLang="zh-CN" sz="2000">
                <a:solidFill>
                  <a:srgbClr val="008693"/>
                </a:solidFill>
                <a:latin typeface="楷体" panose="02010609060101010101" charset="-122"/>
                <a:ea typeface="楷体" panose="02010609060101010101" charset="-122"/>
                <a:cs typeface="楷体" panose="02010609060101010101" charset="-122"/>
              </a:rPr>
              <a:t>843</a:t>
            </a:r>
            <a:r>
              <a:rPr lang="zh-CN" altLang="en-US" sz="2000">
                <a:solidFill>
                  <a:srgbClr val="008693"/>
                </a:solidFill>
                <a:latin typeface="楷体" panose="02010609060101010101" charset="-122"/>
                <a:ea typeface="楷体" panose="02010609060101010101" charset="-122"/>
                <a:cs typeface="楷体" panose="02010609060101010101" charset="-122"/>
              </a:rPr>
              <a:t>起诺如病毒爆发数据进行分析，发现</a:t>
            </a:r>
            <a:r>
              <a:rPr lang="en-US" altLang="zh-CN" sz="2000">
                <a:solidFill>
                  <a:srgbClr val="008693"/>
                </a:solidFill>
                <a:latin typeface="楷体" panose="02010609060101010101" charset="-122"/>
                <a:ea typeface="楷体" panose="02010609060101010101" charset="-122"/>
                <a:cs typeface="楷体" panose="02010609060101010101" charset="-122"/>
              </a:rPr>
              <a:t>GII.4</a:t>
            </a:r>
            <a:r>
              <a:rPr lang="zh-CN" altLang="en-US" sz="2000">
                <a:solidFill>
                  <a:srgbClr val="008693"/>
                </a:solidFill>
                <a:latin typeface="楷体" panose="02010609060101010101" charset="-122"/>
                <a:ea typeface="楷体" panose="02010609060101010101" charset="-122"/>
                <a:cs typeface="楷体" panose="02010609060101010101" charset="-122"/>
              </a:rPr>
              <a:t>型诺如病毒引起的爆发中住院和死亡比例更高，而医疗机构爆发出现死亡的风险更高。</a:t>
            </a:r>
            <a:endParaRPr lang="zh-CN" altLang="en-US" sz="2000">
              <a:solidFill>
                <a:srgbClr val="008693"/>
              </a:solidFill>
              <a:latin typeface="楷体" panose="02010609060101010101" charset="-122"/>
              <a:ea typeface="楷体" panose="02010609060101010101" charset="-122"/>
              <a:cs typeface="楷体" panose="02010609060101010101" charset="-122"/>
            </a:endParaRPr>
          </a:p>
          <a:p>
            <a:pPr marL="285750" indent="-285750">
              <a:buFont typeface="Wingdings" panose="05000000000000000000" charset="0"/>
              <a:buChar char="Ø"/>
            </a:pPr>
            <a:endParaRPr lang="zh-CN" altLang="en-US" sz="2000">
              <a:solidFill>
                <a:srgbClr val="008693"/>
              </a:solidFill>
              <a:latin typeface="楷体" panose="02010609060101010101" charset="-122"/>
              <a:ea typeface="楷体" panose="02010609060101010101" charset="-122"/>
              <a:cs typeface="楷体" panose="02010609060101010101" charset="-122"/>
            </a:endParaRPr>
          </a:p>
          <a:p>
            <a:pPr marL="285750" indent="-285750">
              <a:buFont typeface="Wingdings" panose="05000000000000000000" charset="0"/>
              <a:buChar char="Ø"/>
            </a:pPr>
            <a:r>
              <a:rPr lang="zh-CN" altLang="en-US" sz="2000">
                <a:solidFill>
                  <a:srgbClr val="008693"/>
                </a:solidFill>
                <a:latin typeface="楷体" panose="02010609060101010101" charset="-122"/>
                <a:ea typeface="楷体" panose="02010609060101010101" charset="-122"/>
                <a:cs typeface="楷体" panose="02010609060101010101" charset="-122"/>
              </a:rPr>
              <a:t>重症或死亡病例通常发生于高龄老人和儿童。新生儿感染诺如病毒后，除出现与其他年龄组儿童相同的症状和体征外，还可能发生坏死性小肠结肠炎等严重并发症。</a:t>
            </a:r>
            <a:endParaRPr lang="zh-CN" altLang="en-US" sz="2000">
              <a:solidFill>
                <a:srgbClr val="008693"/>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drape"/>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02"/>
          <p:cNvSpPr txBox="1"/>
          <p:nvPr>
            <p:custDataLst>
              <p:tags r:id="rId1"/>
            </p:custDataLst>
          </p:nvPr>
        </p:nvSpPr>
        <p:spPr>
          <a:xfrm>
            <a:off x="263525"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临床表现</a:t>
            </a:r>
            <a:endParaRPr lang="zh-CN" altLang="en-US" sz="4000" b="1" dirty="0">
              <a:solidFill>
                <a:srgbClr val="008693"/>
              </a:solidFill>
              <a:effectLst/>
              <a:cs typeface="+mn-ea"/>
              <a:sym typeface="+mn-lt"/>
            </a:endParaRPr>
          </a:p>
        </p:txBody>
      </p:sp>
      <p:sp>
        <p:nvSpPr>
          <p:cNvPr id="10" name="矩形 9"/>
          <p:cNvSpPr/>
          <p:nvPr>
            <p:custDataLst>
              <p:tags r:id="rId2"/>
            </p:custDataLst>
          </p:nvPr>
        </p:nvSpPr>
        <p:spPr>
          <a:xfrm>
            <a:off x="1488121" y="1484668"/>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主要症</a:t>
            </a:r>
            <a:endParaRPr lang="zh-CN" altLang="en-US" sz="2400" b="1" dirty="0">
              <a:solidFill>
                <a:schemeClr val="bg1"/>
              </a:solidFill>
              <a:cs typeface="+mn-ea"/>
              <a:sym typeface="+mn-lt"/>
            </a:endParaRPr>
          </a:p>
        </p:txBody>
      </p:sp>
      <p:sp>
        <p:nvSpPr>
          <p:cNvPr id="11" name="矩形 10"/>
          <p:cNvSpPr/>
          <p:nvPr>
            <p:custDataLst>
              <p:tags r:id="rId3"/>
            </p:custDataLst>
          </p:nvPr>
        </p:nvSpPr>
        <p:spPr>
          <a:xfrm>
            <a:off x="1640949" y="4250226"/>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自限性</a:t>
            </a:r>
            <a:endParaRPr lang="zh-CN" altLang="en-US" sz="2400" b="1" dirty="0">
              <a:solidFill>
                <a:schemeClr val="bg1"/>
              </a:solidFill>
              <a:cs typeface="+mn-ea"/>
              <a:sym typeface="+mn-lt"/>
            </a:endParaRPr>
          </a:p>
        </p:txBody>
      </p:sp>
      <p:sp>
        <p:nvSpPr>
          <p:cNvPr id="9" name="文本框 8"/>
          <p:cNvSpPr txBox="1"/>
          <p:nvPr>
            <p:custDataLst>
              <p:tags r:id="rId4"/>
            </p:custDataLst>
          </p:nvPr>
        </p:nvSpPr>
        <p:spPr>
          <a:xfrm>
            <a:off x="1640840" y="1468120"/>
            <a:ext cx="5537835" cy="824230"/>
          </a:xfrm>
          <a:prstGeom prst="rect">
            <a:avLst/>
          </a:prstGeom>
          <a:noFill/>
        </p:spPr>
        <p:txBody>
          <a:bodyPr wrap="square" lIns="0" tIns="0" rIns="0" bIns="0" rtlCol="0">
            <a:noAutofit/>
          </a:bodyPr>
          <a:p>
            <a:pPr algn="ctr" hangingPunct="0"/>
            <a:r>
              <a:rPr lang="zh-CN" altLang="en-US" sz="2400" b="1" dirty="0">
                <a:solidFill>
                  <a:srgbClr val="008693"/>
                </a:solidFill>
                <a:latin typeface="汉仪旗黑-50简" panose="00020600040101010101" charset="-122"/>
                <a:ea typeface="汉仪旗黑-50简" panose="00020600040101010101" charset="-122"/>
                <a:cs typeface="+mn-ea"/>
                <a:sym typeface="+mn-lt"/>
              </a:rPr>
              <a:t>如果孩子感染诺如病毒期间，有以下表现，要引起重视，及时就医：</a:t>
            </a:r>
            <a:endParaRPr lang="zh-CN" altLang="en-US" sz="2400" b="1" dirty="0">
              <a:solidFill>
                <a:srgbClr val="008693"/>
              </a:solidFill>
              <a:latin typeface="汉仪旗黑-50简" panose="00020600040101010101" charset="-122"/>
              <a:ea typeface="汉仪旗黑-50简" panose="00020600040101010101" charset="-122"/>
              <a:cs typeface="+mn-ea"/>
              <a:sym typeface="+mn-lt"/>
            </a:endParaRPr>
          </a:p>
        </p:txBody>
      </p:sp>
      <p:sp>
        <p:nvSpPr>
          <p:cNvPr id="12" name="文本框 11"/>
          <p:cNvSpPr txBox="1"/>
          <p:nvPr/>
        </p:nvSpPr>
        <p:spPr>
          <a:xfrm>
            <a:off x="1199515" y="2060575"/>
            <a:ext cx="6096000" cy="4246245"/>
          </a:xfrm>
          <a:prstGeom prst="rect">
            <a:avLst/>
          </a:prstGeom>
          <a:noFill/>
        </p:spPr>
        <p:txBody>
          <a:bodyPr wrap="square" rtlCol="0" anchor="t">
            <a:spAutoFit/>
          </a:bodyPr>
          <a:p>
            <a:pPr algn="just" hangingPunct="0">
              <a:lnSpc>
                <a:spcPct val="150000"/>
              </a:lnSpc>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1</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、呕吐严重，无法进食和进行口服补液</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a:t>
            </a:r>
            <a:endParaRPr lang="en-US" altLang="zh-CN" sz="2000" dirty="0">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2</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、持续腹痛，休息后也得不到缓解。</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3</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、大便呈粘液样便、伴有脓液或血，气味异常</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a:t>
            </a:r>
            <a:endParaRPr lang="en-US" altLang="zh-CN" sz="2000" dirty="0">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4</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、反复发热，体温超过</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38.5℃</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，服用退烧药后无法有效降温。</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5</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、孩子精神</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情绪状态差，昏昏欲睡，进食意愿低，睡眠质量差，对喜欢的游戏提不起劲。</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6</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、出现脱水的症状，如口唇干裂、尿液变黄、尿量变少、皮肤弹性差、眼窝或囟门有凹陷。</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p:txBody>
      </p:sp>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7503459" y="1597977"/>
            <a:ext cx="3913299" cy="3913299"/>
          </a:xfrm>
          <a:prstGeom prst="rect">
            <a:avLst/>
          </a:prstGeom>
          <a:effectLst>
            <a:outerShdw blurRad="12700" dist="12700" dir="18900000" algn="b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02"/>
          <p:cNvSpPr txBox="1"/>
          <p:nvPr>
            <p:custDataLst>
              <p:tags r:id="rId1"/>
            </p:custDataLst>
          </p:nvPr>
        </p:nvSpPr>
        <p:spPr>
          <a:xfrm>
            <a:off x="263525"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实验室检查</a:t>
            </a:r>
            <a:endParaRPr lang="zh-CN" altLang="en-US" sz="4000" b="1" dirty="0">
              <a:solidFill>
                <a:srgbClr val="008693"/>
              </a:solidFill>
              <a:effectLst/>
              <a:cs typeface="+mn-ea"/>
              <a:sym typeface="+mn-lt"/>
            </a:endParaRPr>
          </a:p>
        </p:txBody>
      </p:sp>
      <p:sp>
        <p:nvSpPr>
          <p:cNvPr id="10" name="矩形 9"/>
          <p:cNvSpPr/>
          <p:nvPr>
            <p:custDataLst>
              <p:tags r:id="rId2"/>
            </p:custDataLst>
          </p:nvPr>
        </p:nvSpPr>
        <p:spPr>
          <a:xfrm>
            <a:off x="1488121" y="1484668"/>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主要症</a:t>
            </a:r>
            <a:endParaRPr lang="zh-CN" altLang="en-US" sz="2400" b="1" dirty="0">
              <a:solidFill>
                <a:schemeClr val="bg1"/>
              </a:solidFill>
              <a:cs typeface="+mn-ea"/>
              <a:sym typeface="+mn-lt"/>
            </a:endParaRPr>
          </a:p>
        </p:txBody>
      </p:sp>
      <p:sp>
        <p:nvSpPr>
          <p:cNvPr id="11" name="矩形 10"/>
          <p:cNvSpPr/>
          <p:nvPr>
            <p:custDataLst>
              <p:tags r:id="rId3"/>
            </p:custDataLst>
          </p:nvPr>
        </p:nvSpPr>
        <p:spPr>
          <a:xfrm>
            <a:off x="1640949" y="4250226"/>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自限性</a:t>
            </a:r>
            <a:endParaRPr lang="zh-CN" altLang="en-US" sz="2400" b="1" dirty="0">
              <a:solidFill>
                <a:schemeClr val="bg1"/>
              </a:solidFill>
              <a:cs typeface="+mn-ea"/>
              <a:sym typeface="+mn-lt"/>
            </a:endParaRPr>
          </a:p>
        </p:txBody>
      </p:sp>
      <p:sp>
        <p:nvSpPr>
          <p:cNvPr id="12" name="文本框 11"/>
          <p:cNvSpPr txBox="1"/>
          <p:nvPr/>
        </p:nvSpPr>
        <p:spPr>
          <a:xfrm>
            <a:off x="1055370" y="1268730"/>
            <a:ext cx="6746240" cy="4892675"/>
          </a:xfrm>
          <a:prstGeom prst="rect">
            <a:avLst/>
          </a:prstGeom>
          <a:noFill/>
        </p:spPr>
        <p:txBody>
          <a:bodyPr wrap="square" rtlCol="0" anchor="t">
            <a:spAutoFit/>
          </a:bodyPr>
          <a:p>
            <a:pPr algn="just" hangingPunct="0">
              <a:lnSpc>
                <a:spcPct val="150000"/>
              </a:lnSpc>
            </a:pP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诺如病毒主要有</a:t>
            </a:r>
            <a:r>
              <a:rPr lang="zh-CN" altLang="en-US" sz="2000" dirty="0">
                <a:solidFill>
                  <a:srgbClr val="FF0000"/>
                </a:solidFill>
                <a:latin typeface="楷体" panose="02010609060101010101" charset="-122"/>
                <a:ea typeface="楷体" panose="02010609060101010101" charset="-122"/>
                <a:cs typeface="楷体" panose="02010609060101010101" charset="-122"/>
                <a:sym typeface="+mn-lt"/>
              </a:rPr>
              <a:t>三种</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检测方法，即：</a:t>
            </a:r>
            <a:r>
              <a:rPr lang="zh-CN" altLang="en-US" sz="2000" dirty="0">
                <a:solidFill>
                  <a:srgbClr val="FF0000"/>
                </a:solidFill>
                <a:latin typeface="楷体" panose="02010609060101010101" charset="-122"/>
                <a:ea typeface="楷体" panose="02010609060101010101" charset="-122"/>
                <a:cs typeface="楷体" panose="02010609060101010101" charset="-122"/>
                <a:sym typeface="+mn-lt"/>
              </a:rPr>
              <a:t>血清学监测</a:t>
            </a:r>
            <a:r>
              <a:rPr lang="en-US" altLang="zh-CN" sz="2000" dirty="0">
                <a:solidFill>
                  <a:srgbClr val="FF0000"/>
                </a:solidFill>
                <a:latin typeface="楷体" panose="02010609060101010101" charset="-122"/>
                <a:ea typeface="楷体" panose="02010609060101010101" charset="-122"/>
                <a:cs typeface="楷体" panose="02010609060101010101" charset="-122"/>
                <a:sym typeface="+mn-lt"/>
              </a:rPr>
              <a:t> </a:t>
            </a:r>
            <a:r>
              <a:rPr lang="zh-CN" altLang="en-US" sz="2000" dirty="0">
                <a:solidFill>
                  <a:srgbClr val="FF0000"/>
                </a:solidFill>
                <a:latin typeface="楷体" panose="02010609060101010101" charset="-122"/>
                <a:ea typeface="楷体" panose="02010609060101010101" charset="-122"/>
                <a:cs typeface="楷体" panose="02010609060101010101" charset="-122"/>
                <a:sym typeface="+mn-lt"/>
              </a:rPr>
              <a:t>、电镜检查和分子生物学技术。</a:t>
            </a:r>
            <a:endParaRPr lang="zh-CN" altLang="en-US" sz="2000" dirty="0">
              <a:solidFill>
                <a:srgbClr val="FF0000"/>
              </a:solidFill>
              <a:latin typeface="楷体" panose="02010609060101010101" charset="-122"/>
              <a:ea typeface="楷体" panose="02010609060101010101" charset="-122"/>
              <a:cs typeface="楷体" panose="02010609060101010101" charset="-122"/>
              <a:sym typeface="+mn-lt"/>
            </a:endParaRPr>
          </a:p>
          <a:p>
            <a:pPr marL="342900" indent="-342900" algn="just" hangingPunct="0">
              <a:lnSpc>
                <a:spcPct val="150000"/>
              </a:lnSpc>
              <a:buFont typeface="Wingdings" panose="05000000000000000000" charset="0"/>
              <a:buChar char="Ø"/>
            </a:pPr>
            <a:r>
              <a:rPr lang="zh-CN" altLang="en-US" sz="2400" b="1" dirty="0">
                <a:solidFill>
                  <a:srgbClr val="008693"/>
                </a:solidFill>
                <a:latin typeface="楷体" panose="02010609060101010101" charset="-122"/>
                <a:ea typeface="楷体" panose="02010609060101010101" charset="-122"/>
                <a:cs typeface="楷体" panose="02010609060101010101" charset="-122"/>
                <a:sym typeface="+mn-lt"/>
              </a:rPr>
              <a:t>血清学检测</a:t>
            </a:r>
            <a:endParaRPr lang="zh-CN" altLang="en-US" sz="2400" b="1" dirty="0">
              <a:solidFill>
                <a:srgbClr val="008693"/>
              </a:solidFill>
              <a:latin typeface="楷体" panose="02010609060101010101" charset="-122"/>
              <a:ea typeface="楷体" panose="02010609060101010101" charset="-122"/>
              <a:cs typeface="楷体" panose="02010609060101010101" charset="-122"/>
              <a:sym typeface="+mn-lt"/>
            </a:endParaRPr>
          </a:p>
          <a:p>
            <a:pPr indent="0" algn="just" hangingPunct="0">
              <a:lnSpc>
                <a:spcPct val="150000"/>
              </a:lnSpc>
              <a:buFont typeface="Wingdings" panose="05000000000000000000" charset="0"/>
              <a:buNone/>
            </a:pP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包括放射免疫法、生物素</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亲和素法和酶联免疫法等。优点是特异性强、敏感性高、诊断迅速。经济实用，被认为是目前可广泛应用的检测方法。</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marL="342900" indent="-342900" algn="just" hangingPunct="0">
              <a:lnSpc>
                <a:spcPct val="150000"/>
              </a:lnSpc>
              <a:buFont typeface="Wingdings" panose="05000000000000000000" charset="0"/>
              <a:buChar char="Ø"/>
            </a:pPr>
            <a:r>
              <a:rPr lang="zh-CN" altLang="en-US" sz="2400" b="1" dirty="0">
                <a:solidFill>
                  <a:srgbClr val="008693"/>
                </a:solidFill>
                <a:latin typeface="楷体" panose="02010609060101010101" charset="-122"/>
                <a:ea typeface="楷体" panose="02010609060101010101" charset="-122"/>
                <a:cs typeface="楷体" panose="02010609060101010101" charset="-122"/>
                <a:sym typeface="+mn-lt"/>
              </a:rPr>
              <a:t>电镜检查</a:t>
            </a:r>
            <a:endParaRPr lang="zh-CN" altLang="en-US" sz="2400" b="1" dirty="0">
              <a:solidFill>
                <a:srgbClr val="008693"/>
              </a:solidFill>
              <a:latin typeface="楷体" panose="02010609060101010101" charset="-122"/>
              <a:ea typeface="楷体" panose="02010609060101010101" charset="-122"/>
              <a:cs typeface="楷体" panose="02010609060101010101" charset="-122"/>
              <a:sym typeface="+mn-lt"/>
            </a:endParaRPr>
          </a:p>
          <a:p>
            <a:pPr indent="0" algn="just" hangingPunct="0">
              <a:lnSpc>
                <a:spcPct val="150000"/>
              </a:lnSpc>
              <a:buFont typeface="Wingdings" panose="05000000000000000000" charset="0"/>
              <a:buNone/>
            </a:pP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主要是常规电镜和免疫电镜检查。电镜观察只能用于患病早期病毒大量排除时采集的样本检测，病程</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2-3</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天后检出率仅为</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10%-20%</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。免疫电镜则可提高敏感性</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10-100</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倍</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p:txBody>
      </p:sp>
      <p:pic>
        <p:nvPicPr>
          <p:cNvPr id="13" name="图片 12"/>
          <p:cNvPicPr>
            <a:picLocks noChangeAspect="1"/>
          </p:cNvPicPr>
          <p:nvPr>
            <p:custDataLst>
              <p:tags r:id="rId4"/>
            </p:custDataLst>
          </p:nvPr>
        </p:nvPicPr>
        <p:blipFill>
          <a:blip r:embed="rId5"/>
          <a:stretch>
            <a:fillRect/>
          </a:stretch>
        </p:blipFill>
        <p:spPr>
          <a:xfrm>
            <a:off x="7824470" y="2060575"/>
            <a:ext cx="3667760" cy="3530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02"/>
          <p:cNvSpPr txBox="1"/>
          <p:nvPr>
            <p:custDataLst>
              <p:tags r:id="rId1"/>
            </p:custDataLst>
          </p:nvPr>
        </p:nvSpPr>
        <p:spPr>
          <a:xfrm>
            <a:off x="263525"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实验室检查</a:t>
            </a:r>
            <a:endParaRPr lang="zh-CN" altLang="en-US" sz="4000" b="1" dirty="0">
              <a:solidFill>
                <a:srgbClr val="008693"/>
              </a:solidFill>
              <a:effectLst/>
              <a:cs typeface="+mn-ea"/>
              <a:sym typeface="+mn-lt"/>
            </a:endParaRPr>
          </a:p>
        </p:txBody>
      </p:sp>
      <p:sp>
        <p:nvSpPr>
          <p:cNvPr id="10" name="矩形 9"/>
          <p:cNvSpPr/>
          <p:nvPr>
            <p:custDataLst>
              <p:tags r:id="rId2"/>
            </p:custDataLst>
          </p:nvPr>
        </p:nvSpPr>
        <p:spPr>
          <a:xfrm>
            <a:off x="1488121" y="1484668"/>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主要症</a:t>
            </a:r>
            <a:endParaRPr lang="zh-CN" altLang="en-US" sz="2400" b="1" dirty="0">
              <a:solidFill>
                <a:schemeClr val="bg1"/>
              </a:solidFill>
              <a:cs typeface="+mn-ea"/>
              <a:sym typeface="+mn-lt"/>
            </a:endParaRPr>
          </a:p>
        </p:txBody>
      </p:sp>
      <p:sp>
        <p:nvSpPr>
          <p:cNvPr id="11" name="矩形 10"/>
          <p:cNvSpPr/>
          <p:nvPr>
            <p:custDataLst>
              <p:tags r:id="rId3"/>
            </p:custDataLst>
          </p:nvPr>
        </p:nvSpPr>
        <p:spPr>
          <a:xfrm>
            <a:off x="1640949" y="4250226"/>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自限性</a:t>
            </a:r>
            <a:endParaRPr lang="zh-CN" altLang="en-US" sz="2400" b="1" dirty="0">
              <a:solidFill>
                <a:schemeClr val="bg1"/>
              </a:solidFill>
              <a:cs typeface="+mn-ea"/>
              <a:sym typeface="+mn-lt"/>
            </a:endParaRPr>
          </a:p>
        </p:txBody>
      </p:sp>
      <p:sp>
        <p:nvSpPr>
          <p:cNvPr id="12" name="文本框 11"/>
          <p:cNvSpPr txBox="1"/>
          <p:nvPr/>
        </p:nvSpPr>
        <p:spPr>
          <a:xfrm>
            <a:off x="1055370" y="1268730"/>
            <a:ext cx="6746240" cy="4338320"/>
          </a:xfrm>
          <a:prstGeom prst="rect">
            <a:avLst/>
          </a:prstGeom>
          <a:noFill/>
        </p:spPr>
        <p:txBody>
          <a:bodyPr wrap="square" rtlCol="0" anchor="t">
            <a:spAutoFit/>
          </a:bodyPr>
          <a:p>
            <a:pPr algn="just" hangingPunct="0">
              <a:lnSpc>
                <a:spcPct val="150000"/>
              </a:lnSpc>
            </a:pP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诺如病毒主要有</a:t>
            </a:r>
            <a:r>
              <a:rPr lang="zh-CN" altLang="en-US" sz="2000" dirty="0">
                <a:solidFill>
                  <a:srgbClr val="FF0000"/>
                </a:solidFill>
                <a:latin typeface="楷体" panose="02010609060101010101" charset="-122"/>
                <a:ea typeface="楷体" panose="02010609060101010101" charset="-122"/>
                <a:cs typeface="楷体" panose="02010609060101010101" charset="-122"/>
                <a:sym typeface="+mn-lt"/>
              </a:rPr>
              <a:t>三种</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检测方法，即：</a:t>
            </a:r>
            <a:r>
              <a:rPr lang="zh-CN" altLang="en-US" sz="2000" dirty="0">
                <a:solidFill>
                  <a:srgbClr val="FF0000"/>
                </a:solidFill>
                <a:latin typeface="楷体" panose="02010609060101010101" charset="-122"/>
                <a:ea typeface="楷体" panose="02010609060101010101" charset="-122"/>
                <a:cs typeface="楷体" panose="02010609060101010101" charset="-122"/>
                <a:sym typeface="+mn-lt"/>
              </a:rPr>
              <a:t>血清学监测</a:t>
            </a:r>
            <a:r>
              <a:rPr lang="en-US" altLang="zh-CN" sz="2000" dirty="0">
                <a:solidFill>
                  <a:srgbClr val="FF0000"/>
                </a:solidFill>
                <a:latin typeface="楷体" panose="02010609060101010101" charset="-122"/>
                <a:ea typeface="楷体" panose="02010609060101010101" charset="-122"/>
                <a:cs typeface="楷体" panose="02010609060101010101" charset="-122"/>
                <a:sym typeface="+mn-lt"/>
              </a:rPr>
              <a:t> </a:t>
            </a:r>
            <a:r>
              <a:rPr lang="zh-CN" altLang="en-US" sz="2000" dirty="0">
                <a:solidFill>
                  <a:srgbClr val="FF0000"/>
                </a:solidFill>
                <a:latin typeface="楷体" panose="02010609060101010101" charset="-122"/>
                <a:ea typeface="楷体" panose="02010609060101010101" charset="-122"/>
                <a:cs typeface="楷体" panose="02010609060101010101" charset="-122"/>
                <a:sym typeface="+mn-lt"/>
              </a:rPr>
              <a:t>、电镜检查和分子生物学技术。</a:t>
            </a:r>
            <a:endParaRPr lang="zh-CN" altLang="en-US" sz="2000" dirty="0">
              <a:solidFill>
                <a:srgbClr val="FF0000"/>
              </a:solidFill>
              <a:latin typeface="楷体" panose="02010609060101010101" charset="-122"/>
              <a:ea typeface="楷体" panose="02010609060101010101" charset="-122"/>
              <a:cs typeface="楷体" panose="02010609060101010101" charset="-122"/>
              <a:sym typeface="+mn-lt"/>
            </a:endParaRPr>
          </a:p>
          <a:p>
            <a:pPr marL="342900" indent="-342900" algn="just" hangingPunct="0">
              <a:lnSpc>
                <a:spcPct val="150000"/>
              </a:lnSpc>
              <a:buFont typeface="Wingdings" panose="05000000000000000000" charset="0"/>
              <a:buChar char="Ø"/>
            </a:pPr>
            <a:r>
              <a:rPr lang="zh-CN" altLang="en-US" sz="2400" b="1" dirty="0">
                <a:solidFill>
                  <a:srgbClr val="008693"/>
                </a:solidFill>
                <a:latin typeface="楷体" panose="02010609060101010101" charset="-122"/>
                <a:ea typeface="楷体" panose="02010609060101010101" charset="-122"/>
                <a:cs typeface="楷体" panose="02010609060101010101" charset="-122"/>
                <a:sym typeface="+mn-lt"/>
              </a:rPr>
              <a:t>分子生物学技术</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indent="0" algn="just" hangingPunct="0">
              <a:lnSpc>
                <a:spcPct val="150000"/>
              </a:lnSpc>
              <a:buFont typeface="Wingdings" panose="05000000000000000000" charset="0"/>
              <a:buNone/>
            </a:pP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包括分子杂交技术和反转录聚合酶链反应。较上述检测更特异，更灵敏，不但能检测到低至</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10-40</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拷贝的病毒核酸，还可对病毒的血清型和基因型进行分析。</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indent="0" algn="just" hangingPunct="0">
              <a:lnSpc>
                <a:spcPct val="150000"/>
              </a:lnSpc>
              <a:buFont typeface="Wingdings" panose="05000000000000000000" charset="0"/>
              <a:buNone/>
            </a:pP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利用此种方法，可以快速扩增病人呕吐物和粪便以及水中诺如病毒特异性的基因片段，从而达到快速诊断的目的，</a:t>
            </a:r>
            <a:r>
              <a:rPr lang="zh-CN" altLang="en-US" sz="2000" dirty="0">
                <a:solidFill>
                  <a:srgbClr val="FF0000"/>
                </a:solidFill>
                <a:latin typeface="楷体" panose="02010609060101010101" charset="-122"/>
                <a:ea typeface="楷体" panose="02010609060101010101" charset="-122"/>
                <a:cs typeface="楷体" panose="02010609060101010101" charset="-122"/>
                <a:sym typeface="+mn-lt"/>
              </a:rPr>
              <a:t>是目前诊断诺如病毒的金标准。</a:t>
            </a:r>
            <a:endParaRPr lang="zh-CN" altLang="en-US" sz="2000"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13" name="图片 12"/>
          <p:cNvPicPr>
            <a:picLocks noChangeAspect="1"/>
          </p:cNvPicPr>
          <p:nvPr>
            <p:custDataLst>
              <p:tags r:id="rId4"/>
            </p:custDataLst>
          </p:nvPr>
        </p:nvPicPr>
        <p:blipFill>
          <a:blip r:embed="rId5"/>
          <a:stretch>
            <a:fillRect/>
          </a:stretch>
        </p:blipFill>
        <p:spPr>
          <a:xfrm>
            <a:off x="7824470" y="2060575"/>
            <a:ext cx="3667760" cy="3530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02"/>
          <p:cNvSpPr txBox="1"/>
          <p:nvPr>
            <p:custDataLst>
              <p:tags r:id="rId1"/>
            </p:custDataLst>
          </p:nvPr>
        </p:nvSpPr>
        <p:spPr>
          <a:xfrm>
            <a:off x="263525"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实验室检查</a:t>
            </a:r>
            <a:endParaRPr lang="zh-CN" altLang="en-US" sz="4000" b="1" dirty="0">
              <a:solidFill>
                <a:srgbClr val="008693"/>
              </a:solidFill>
              <a:effectLst/>
              <a:cs typeface="+mn-ea"/>
              <a:sym typeface="+mn-lt"/>
            </a:endParaRPr>
          </a:p>
        </p:txBody>
      </p:sp>
      <p:sp>
        <p:nvSpPr>
          <p:cNvPr id="10" name="矩形 9"/>
          <p:cNvSpPr/>
          <p:nvPr>
            <p:custDataLst>
              <p:tags r:id="rId2"/>
            </p:custDataLst>
          </p:nvPr>
        </p:nvSpPr>
        <p:spPr>
          <a:xfrm>
            <a:off x="1488121" y="1484668"/>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主要症</a:t>
            </a:r>
            <a:endParaRPr lang="zh-CN" altLang="en-US" sz="2400" b="1" dirty="0">
              <a:solidFill>
                <a:schemeClr val="bg1"/>
              </a:solidFill>
              <a:cs typeface="+mn-ea"/>
              <a:sym typeface="+mn-lt"/>
            </a:endParaRPr>
          </a:p>
        </p:txBody>
      </p:sp>
      <p:sp>
        <p:nvSpPr>
          <p:cNvPr id="11" name="矩形 10"/>
          <p:cNvSpPr/>
          <p:nvPr>
            <p:custDataLst>
              <p:tags r:id="rId3"/>
            </p:custDataLst>
          </p:nvPr>
        </p:nvSpPr>
        <p:spPr>
          <a:xfrm>
            <a:off x="1640949" y="4250226"/>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自限性</a:t>
            </a:r>
            <a:endParaRPr lang="zh-CN" altLang="en-US" sz="2400" b="1" dirty="0">
              <a:solidFill>
                <a:schemeClr val="bg1"/>
              </a:solidFill>
              <a:cs typeface="+mn-ea"/>
              <a:sym typeface="+mn-lt"/>
            </a:endParaRPr>
          </a:p>
        </p:txBody>
      </p:sp>
      <p:sp>
        <p:nvSpPr>
          <p:cNvPr id="12" name="文本框 11"/>
          <p:cNvSpPr txBox="1"/>
          <p:nvPr/>
        </p:nvSpPr>
        <p:spPr>
          <a:xfrm>
            <a:off x="1199515" y="1484630"/>
            <a:ext cx="9184640" cy="2030095"/>
          </a:xfrm>
          <a:prstGeom prst="rect">
            <a:avLst/>
          </a:prstGeom>
          <a:noFill/>
        </p:spPr>
        <p:txBody>
          <a:bodyPr wrap="square" rtlCol="0" anchor="t">
            <a:spAutoFit/>
          </a:bodyPr>
          <a:p>
            <a:pPr algn="just" hangingPunct="0">
              <a:lnSpc>
                <a:spcPct val="150000"/>
              </a:lnSpc>
            </a:pPr>
            <a:r>
              <a:rPr lang="zh-CN" altLang="en-US" sz="2400" b="1" dirty="0">
                <a:solidFill>
                  <a:srgbClr val="FF0000"/>
                </a:solidFill>
                <a:latin typeface="楷体" panose="02010609060101010101" charset="-122"/>
                <a:ea typeface="楷体" panose="02010609060101010101" charset="-122"/>
                <a:cs typeface="楷体" panose="02010609060101010101" charset="-122"/>
                <a:sym typeface="+mn-lt"/>
              </a:rPr>
              <a:t>诺如病毒</a:t>
            </a:r>
            <a:r>
              <a:rPr lang="en-US" altLang="zh-CN" sz="2400" b="1" dirty="0">
                <a:solidFill>
                  <a:srgbClr val="FF0000"/>
                </a:solidFill>
                <a:latin typeface="楷体" panose="02010609060101010101" charset="-122"/>
                <a:ea typeface="楷体" panose="02010609060101010101" charset="-122"/>
                <a:cs typeface="楷体" panose="02010609060101010101" charset="-122"/>
                <a:sym typeface="+mn-lt"/>
              </a:rPr>
              <a:t> RPA</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lt"/>
              </a:rPr>
              <a:t>检测方法</a:t>
            </a:r>
            <a:endParaRPr lang="zh-CN" altLang="en-US" sz="2400" b="1" dirty="0">
              <a:solidFill>
                <a:srgbClr val="FF0000"/>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近年来，国内部分企业利用重组酶聚合酶扩增技术（</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RPA</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），开发了诺如病毒检测试剂盒，特异性强、操作简单、可对水、食品等中诺如病毒开展快速检测（约</a:t>
            </a: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20</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分钟）。</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p:txBody>
      </p:sp>
      <p:pic>
        <p:nvPicPr>
          <p:cNvPr id="2" name="图片 1" descr="搜狗截图20230219155940"/>
          <p:cNvPicPr>
            <a:picLocks noChangeAspect="1"/>
          </p:cNvPicPr>
          <p:nvPr>
            <p:custDataLst>
              <p:tags r:id="rId4"/>
            </p:custDataLst>
          </p:nvPr>
        </p:nvPicPr>
        <p:blipFill>
          <a:blip r:embed="rId5"/>
          <a:stretch>
            <a:fillRect/>
          </a:stretch>
        </p:blipFill>
        <p:spPr>
          <a:xfrm>
            <a:off x="4053840" y="3429000"/>
            <a:ext cx="4749800" cy="2832735"/>
          </a:xfrm>
          <a:prstGeom prst="rect">
            <a:avLst/>
          </a:prstGeom>
        </p:spPr>
      </p:pic>
      <p:pic>
        <p:nvPicPr>
          <p:cNvPr id="5" name="图片 4" descr="16"/>
          <p:cNvPicPr>
            <a:picLocks noChangeAspect="1"/>
          </p:cNvPicPr>
          <p:nvPr>
            <p:custDataLst>
              <p:tags r:id="rId6"/>
            </p:custDataLst>
          </p:nvPr>
        </p:nvPicPr>
        <p:blipFill>
          <a:blip r:embed="rId7"/>
          <a:stretch>
            <a:fillRect/>
          </a:stretch>
        </p:blipFill>
        <p:spPr>
          <a:xfrm>
            <a:off x="9480551" y="-68579"/>
            <a:ext cx="2399480" cy="219858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02"/>
          <p:cNvSpPr txBox="1"/>
          <p:nvPr>
            <p:custDataLst>
              <p:tags r:id="rId1"/>
            </p:custDataLst>
          </p:nvPr>
        </p:nvSpPr>
        <p:spPr>
          <a:xfrm>
            <a:off x="263525"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临床诊断</a:t>
            </a:r>
            <a:endParaRPr lang="en-US" altLang="zh-CN" sz="4000" b="1" dirty="0">
              <a:solidFill>
                <a:srgbClr val="008693"/>
              </a:solidFill>
              <a:effectLst/>
              <a:cs typeface="+mn-ea"/>
              <a:sym typeface="+mn-lt"/>
            </a:endParaRPr>
          </a:p>
        </p:txBody>
      </p:sp>
      <p:sp>
        <p:nvSpPr>
          <p:cNvPr id="10" name="矩形 9"/>
          <p:cNvSpPr/>
          <p:nvPr>
            <p:custDataLst>
              <p:tags r:id="rId2"/>
            </p:custDataLst>
          </p:nvPr>
        </p:nvSpPr>
        <p:spPr>
          <a:xfrm>
            <a:off x="1488121" y="1484668"/>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主要症</a:t>
            </a:r>
            <a:endParaRPr lang="zh-CN" altLang="en-US" sz="2400" b="1" dirty="0">
              <a:solidFill>
                <a:schemeClr val="bg1"/>
              </a:solidFill>
              <a:cs typeface="+mn-ea"/>
              <a:sym typeface="+mn-lt"/>
            </a:endParaRPr>
          </a:p>
        </p:txBody>
      </p:sp>
      <p:sp>
        <p:nvSpPr>
          <p:cNvPr id="11" name="矩形 10"/>
          <p:cNvSpPr/>
          <p:nvPr>
            <p:custDataLst>
              <p:tags r:id="rId3"/>
            </p:custDataLst>
          </p:nvPr>
        </p:nvSpPr>
        <p:spPr>
          <a:xfrm>
            <a:off x="1640949" y="4250226"/>
            <a:ext cx="1101090" cy="645160"/>
          </a:xfrm>
          <a:prstGeom prst="rect">
            <a:avLst/>
          </a:prstGeom>
        </p:spPr>
        <p:txBody>
          <a:bodyPr wrap="none">
            <a:spAutoFit/>
          </a:bodyPr>
          <a:p>
            <a:pPr>
              <a:lnSpc>
                <a:spcPct val="150000"/>
              </a:lnSpc>
            </a:pPr>
            <a:r>
              <a:rPr lang="zh-CN" altLang="en-US" sz="2400" b="1" dirty="0">
                <a:solidFill>
                  <a:schemeClr val="bg1"/>
                </a:solidFill>
                <a:cs typeface="+mn-ea"/>
                <a:sym typeface="+mn-lt"/>
              </a:rPr>
              <a:t>自限性</a:t>
            </a:r>
            <a:endParaRPr lang="zh-CN" altLang="en-US" sz="2400" b="1" dirty="0">
              <a:solidFill>
                <a:schemeClr val="bg1"/>
              </a:solidFill>
              <a:cs typeface="+mn-ea"/>
              <a:sym typeface="+mn-lt"/>
            </a:endParaRPr>
          </a:p>
        </p:txBody>
      </p:sp>
      <p:sp>
        <p:nvSpPr>
          <p:cNvPr id="12" name="文本框 11"/>
          <p:cNvSpPr txBox="1"/>
          <p:nvPr/>
        </p:nvSpPr>
        <p:spPr>
          <a:xfrm>
            <a:off x="1199515" y="1484630"/>
            <a:ext cx="9184640" cy="1938020"/>
          </a:xfrm>
          <a:prstGeom prst="rect">
            <a:avLst/>
          </a:prstGeom>
          <a:noFill/>
        </p:spPr>
        <p:txBody>
          <a:bodyPr wrap="square" rtlCol="0" anchor="t">
            <a:spAutoFit/>
          </a:bodyPr>
          <a:p>
            <a:pPr algn="just" hangingPunct="0">
              <a:lnSpc>
                <a:spcPct val="150000"/>
              </a:lnSpc>
            </a:pP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该病的诊断主要依据流行季节、地区、发病年龄等流行病学资料，临床表现和实验室常规检测结果。冬季突然出现呕吐、腹泻等为主的症状，大便常规很少发现红白细胞，出现聚集性病例时应高度怀疑该病。应当排除常见细菌、寄生虫及其他病原体感染和其它食物中毒。</a:t>
            </a:r>
            <a:endParaRPr lang="en-US" altLang="zh-CN" sz="2000" dirty="0">
              <a:solidFill>
                <a:srgbClr val="008693"/>
              </a:solidFill>
              <a:latin typeface="楷体" panose="02010609060101010101" charset="-122"/>
              <a:ea typeface="楷体" panose="02010609060101010101" charset="-122"/>
              <a:cs typeface="楷体" panose="02010609060101010101" charset="-122"/>
              <a:sym typeface="+mn-lt"/>
            </a:endParaRPr>
          </a:p>
        </p:txBody>
      </p:sp>
      <p:pic>
        <p:nvPicPr>
          <p:cNvPr id="6" name="图片 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0632532" y="0"/>
            <a:ext cx="1373888" cy="1394932"/>
          </a:xfrm>
          <a:prstGeom prst="rect">
            <a:avLst/>
          </a:prstGeom>
        </p:spPr>
      </p:pic>
      <p:pic>
        <p:nvPicPr>
          <p:cNvPr id="4" name="图片 3"/>
          <p:cNvPicPr>
            <a:picLocks noChangeAspect="1"/>
          </p:cNvPicPr>
          <p:nvPr>
            <p:custDataLst>
              <p:tags r:id="rId6"/>
            </p:custDataLst>
          </p:nvPr>
        </p:nvPicPr>
        <p:blipFill>
          <a:blip r:embed="rId7" cstate="screen"/>
          <a:stretch>
            <a:fillRect/>
          </a:stretch>
        </p:blipFill>
        <p:spPr>
          <a:xfrm flipH="1">
            <a:off x="-169201" y="3860509"/>
            <a:ext cx="2622206" cy="2622206"/>
          </a:xfrm>
          <a:prstGeom prst="rect">
            <a:avLst/>
          </a:prstGeom>
        </p:spPr>
      </p:pic>
      <p:pic>
        <p:nvPicPr>
          <p:cNvPr id="26" name="PA-10226" descr="图片包含 游戏机, 标志&#10;&#10;描述已自动生成"/>
          <p:cNvPicPr>
            <a:picLocks noChangeAspect="1"/>
          </p:cNvPicPr>
          <p:nvPr>
            <p:custDataLst>
              <p:tags r:id="rId8"/>
            </p:custDataLst>
          </p:nvPr>
        </p:nvPicPr>
        <p:blipFill rotWithShape="1">
          <a:blip r:embed="rId9" cstate="print">
            <a:extLst>
              <a:ext uri="{28A0092B-C50C-407E-A947-70E740481C1C}">
                <a14:useLocalDpi xmlns:a14="http://schemas.microsoft.com/office/drawing/2010/main" val="0"/>
              </a:ext>
            </a:extLst>
          </a:blip>
          <a:srcRect t="27920" b="27201"/>
          <a:stretch>
            <a:fillRect/>
          </a:stretch>
        </p:blipFill>
        <p:spPr>
          <a:xfrm>
            <a:off x="7710213" y="4554546"/>
            <a:ext cx="4296367" cy="1928169"/>
          </a:xfrm>
          <a:prstGeom prst="rect">
            <a:avLst/>
          </a:prstGeom>
          <a:effectLst>
            <a:outerShdw blurRad="50800" dist="38100" dir="2700000" algn="tl" rotWithShape="0">
              <a:prstClr val="black">
                <a:alpha val="40000"/>
              </a:prstClr>
            </a:outerShdw>
          </a:effectLst>
        </p:spPr>
      </p:pic>
      <p:pic>
        <p:nvPicPr>
          <p:cNvPr id="8" name="图片 7" descr="15"/>
          <p:cNvPicPr>
            <a:picLocks noChangeAspect="1"/>
          </p:cNvPicPr>
          <p:nvPr>
            <p:custDataLst>
              <p:tags r:id="rId10"/>
            </p:custDataLst>
          </p:nvPr>
        </p:nvPicPr>
        <p:blipFill>
          <a:blip r:embed="rId11"/>
          <a:stretch>
            <a:fillRect/>
          </a:stretch>
        </p:blipFill>
        <p:spPr>
          <a:xfrm>
            <a:off x="695325" y="-27305"/>
            <a:ext cx="1809750" cy="1758950"/>
          </a:xfrm>
          <a:prstGeom prst="rect">
            <a:avLst/>
          </a:prstGeom>
        </p:spPr>
      </p:pic>
      <p:pic>
        <p:nvPicPr>
          <p:cNvPr id="15" name="图片 14"/>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2768600" y="3068955"/>
            <a:ext cx="3813810" cy="3483610"/>
          </a:xfrm>
          <a:prstGeom prst="rect">
            <a:avLst/>
          </a:prstGeom>
          <a:effectLst>
            <a:outerShdw blurRad="12700" dist="12700" dir="5400000" algn="t"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80838"/>
            <a:ext cx="11974286" cy="4218707"/>
          </a:xfrm>
          <a:prstGeom prst="rect">
            <a:avLst/>
          </a:prstGeom>
        </p:spPr>
      </p:pic>
      <p:grpSp>
        <p:nvGrpSpPr>
          <p:cNvPr id="16" name="组合 15"/>
          <p:cNvGrpSpPr/>
          <p:nvPr/>
        </p:nvGrpSpPr>
        <p:grpSpPr>
          <a:xfrm>
            <a:off x="1524000" y="607396"/>
            <a:ext cx="9666514" cy="5132905"/>
            <a:chOff x="660400" y="382524"/>
            <a:chExt cx="10915650" cy="5751576"/>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82524"/>
              <a:ext cx="10915650" cy="5751576"/>
            </a:xfrm>
            <a:prstGeom prst="rect">
              <a:avLst/>
            </a:prstGeom>
          </p:spPr>
        </p:pic>
        <p:sp>
          <p:nvSpPr>
            <p:cNvPr id="18" name="矩形 17"/>
            <p:cNvSpPr/>
            <p:nvPr/>
          </p:nvSpPr>
          <p:spPr>
            <a:xfrm>
              <a:off x="972459" y="834199"/>
              <a:ext cx="10276566" cy="4981575"/>
            </a:xfrm>
            <a:prstGeom prst="rect">
              <a:avLst/>
            </a:prstGeom>
            <a:noFill/>
            <a:ln w="28575">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62" y="541525"/>
            <a:ext cx="6000000" cy="6000000"/>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787" y="-26578"/>
            <a:ext cx="571054" cy="568103"/>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b="34557"/>
          <a:stretch>
            <a:fillRect/>
          </a:stretch>
        </p:blipFill>
        <p:spPr>
          <a:xfrm>
            <a:off x="0" y="5886258"/>
            <a:ext cx="12192000" cy="1010025"/>
          </a:xfrm>
          <a:prstGeom prst="rect">
            <a:avLst/>
          </a:prstGeom>
        </p:spPr>
      </p:pic>
      <p:sp>
        <p:nvSpPr>
          <p:cNvPr id="7" name="文本框 6"/>
          <p:cNvSpPr txBox="1"/>
          <p:nvPr/>
        </p:nvSpPr>
        <p:spPr>
          <a:xfrm>
            <a:off x="5280660" y="3028950"/>
            <a:ext cx="5311775" cy="768350"/>
          </a:xfrm>
          <a:prstGeom prst="rect">
            <a:avLst/>
          </a:prstGeom>
          <a:noFill/>
        </p:spPr>
        <p:txBody>
          <a:bodyPr wrap="square" rtlCol="0">
            <a:spAutoFit/>
          </a:bodyPr>
          <a:lstStyle/>
          <a:p>
            <a:pPr lvl="0" algn="ctr">
              <a:defRPr/>
            </a:pPr>
            <a:r>
              <a:rPr lang="zh-CN" altLang="en-US" sz="4400" b="1" dirty="0">
                <a:solidFill>
                  <a:srgbClr val="008693"/>
                </a:solidFill>
                <a:cs typeface="+mn-ea"/>
                <a:sym typeface="+mn-lt"/>
              </a:rPr>
              <a:t>诺如病毒的传播途径</a:t>
            </a:r>
            <a:endParaRPr lang="zh-CN" altLang="en-US" sz="4400" b="1" dirty="0">
              <a:solidFill>
                <a:srgbClr val="008693"/>
              </a:solidFill>
              <a:cs typeface="+mn-ea"/>
              <a:sym typeface="+mn-lt"/>
            </a:endParaRPr>
          </a:p>
        </p:txBody>
      </p:sp>
      <p:sp>
        <p:nvSpPr>
          <p:cNvPr id="8" name="文本框 7"/>
          <p:cNvSpPr txBox="1"/>
          <p:nvPr/>
        </p:nvSpPr>
        <p:spPr>
          <a:xfrm>
            <a:off x="6585445" y="1872100"/>
            <a:ext cx="2249805" cy="922020"/>
          </a:xfrm>
          <a:prstGeom prst="rect">
            <a:avLst/>
          </a:prstGeom>
          <a:noFill/>
        </p:spPr>
        <p:txBody>
          <a:bodyPr wrap="none" rtlCol="0">
            <a:spAutoFit/>
          </a:bodyPr>
          <a:lstStyle/>
          <a:p>
            <a:pPr algn="ctr"/>
            <a:r>
              <a:rPr lang="zh-CN" altLang="en-US" sz="5400" b="1" dirty="0">
                <a:solidFill>
                  <a:srgbClr val="008693"/>
                </a:solidFill>
                <a:cs typeface="+mn-ea"/>
                <a:sym typeface="+mn-lt"/>
              </a:rPr>
              <a:t>第三章</a:t>
            </a:r>
            <a:endParaRPr lang="zh-CN" altLang="en-US" sz="5400" b="1" dirty="0">
              <a:solidFill>
                <a:srgbClr val="008693"/>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allOve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千库网_蓝色小清新波点母婴淘宝底纹banner_背景编号5567184"/>
          <p:cNvPicPr>
            <a:picLocks noChangeAspect="1"/>
          </p:cNvPicPr>
          <p:nvPr/>
        </p:nvPicPr>
        <p:blipFill>
          <a:blip r:embed="rId1"/>
          <a:stretch>
            <a:fillRect/>
          </a:stretch>
        </p:blipFill>
        <p:spPr>
          <a:xfrm>
            <a:off x="-13335" y="0"/>
            <a:ext cx="12219305" cy="6858000"/>
          </a:xfrm>
          <a:prstGeom prst="rect">
            <a:avLst/>
          </a:prstGeom>
        </p:spPr>
      </p:pic>
      <p:pic>
        <p:nvPicPr>
          <p:cNvPr id="15" name="图片 14"/>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13499"/>
          <a:stretch>
            <a:fillRect/>
          </a:stretch>
        </p:blipFill>
        <p:spPr>
          <a:xfrm>
            <a:off x="-19050" y="4248785"/>
            <a:ext cx="12230100" cy="260921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8431" y="4857750"/>
            <a:ext cx="462339" cy="652921"/>
          </a:xfrm>
          <a:prstGeom prst="rect">
            <a:avLst/>
          </a:prstGeom>
        </p:spPr>
      </p:pic>
      <p:pic>
        <p:nvPicPr>
          <p:cNvPr id="7" name="图片 6" descr="D:\A工作文件夹\下载数据表格\有用素材\1ba931251650ccee83f5679d20a9ffc8 (1).png1ba931251650ccee83f5679d20a9ffc8 (1)"/>
          <p:cNvPicPr>
            <a:picLocks noChangeAspect="1"/>
          </p:cNvPicPr>
          <p:nvPr/>
        </p:nvPicPr>
        <p:blipFill>
          <a:blip r:embed="rId5"/>
          <a:srcRect/>
          <a:stretch>
            <a:fillRect/>
          </a:stretch>
        </p:blipFill>
        <p:spPr>
          <a:xfrm>
            <a:off x="9194800" y="1869440"/>
            <a:ext cx="3634105" cy="5452110"/>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505" y="1987550"/>
            <a:ext cx="3016885" cy="4795520"/>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t="83343" r="78212"/>
          <a:stretch>
            <a:fillRect/>
          </a:stretch>
        </p:blipFill>
        <p:spPr>
          <a:xfrm>
            <a:off x="7404789" y="5400744"/>
            <a:ext cx="553895" cy="789865"/>
          </a:xfrm>
          <a:prstGeom prst="rect">
            <a:avLst/>
          </a:prstGeom>
        </p:spPr>
      </p:pic>
      <p:sp>
        <p:nvSpPr>
          <p:cNvPr id="2" name="文本框 1"/>
          <p:cNvSpPr txBox="1"/>
          <p:nvPr/>
        </p:nvSpPr>
        <p:spPr>
          <a:xfrm>
            <a:off x="2783840" y="1052830"/>
            <a:ext cx="7084060" cy="2037715"/>
          </a:xfrm>
          <a:prstGeom prst="rect">
            <a:avLst/>
          </a:prstGeom>
          <a:noFill/>
        </p:spPr>
        <p:txBody>
          <a:bodyPr wrap="square" rtlCol="0">
            <a:noAutofit/>
          </a:bodyPr>
          <a:p>
            <a:r>
              <a:rPr lang="zh-CN" altLang="en-US" dirty="0">
                <a:latin typeface="汉仪旗黑-50简" panose="00020600040101010101" charset="-122"/>
                <a:ea typeface="汉仪旗黑-50简" panose="00020600040101010101" charset="-122"/>
                <a:cs typeface="+mn-ea"/>
                <a:sym typeface="+mn-lt"/>
              </a:rPr>
              <a:t>“呕吐、发烧、拉肚子、幼儿园停课</a:t>
            </a:r>
            <a:r>
              <a:rPr lang="en-US" altLang="zh-CN" dirty="0">
                <a:latin typeface="汉仪旗黑-50简" panose="00020600040101010101" charset="-122"/>
                <a:ea typeface="汉仪旗黑-50简" panose="00020600040101010101" charset="-122"/>
                <a:cs typeface="+mn-ea"/>
                <a:sym typeface="+mn-lt"/>
              </a:rPr>
              <a:t>……”</a:t>
            </a:r>
            <a:r>
              <a:rPr lang="zh-CN" altLang="en-US" dirty="0">
                <a:latin typeface="汉仪旗黑-50简" panose="00020600040101010101" charset="-122"/>
                <a:ea typeface="汉仪旗黑-50简" panose="00020600040101010101" charset="-122"/>
                <a:cs typeface="+mn-ea"/>
                <a:sym typeface="+mn-lt"/>
              </a:rPr>
              <a:t>每隔一段时间，家长们都会听说诺如病毒又来“作妖”了。</a:t>
            </a:r>
            <a:endParaRPr lang="zh-CN" altLang="en-US" dirty="0">
              <a:latin typeface="汉仪旗黑-50简" panose="00020600040101010101" charset="-122"/>
              <a:ea typeface="汉仪旗黑-50简" panose="00020600040101010101" charset="-122"/>
              <a:cs typeface="+mn-ea"/>
              <a:sym typeface="+mn-lt"/>
            </a:endParaRPr>
          </a:p>
          <a:p>
            <a:endParaRPr lang="zh-CN" altLang="en-US" dirty="0">
              <a:solidFill>
                <a:schemeClr val="tx1"/>
              </a:solidFill>
              <a:latin typeface="汉仪旗黑-50简" panose="00020600040101010101" charset="-122"/>
              <a:ea typeface="汉仪旗黑-50简" panose="00020600040101010101" charset="-122"/>
              <a:cs typeface="+mn-ea"/>
              <a:sym typeface="+mn-lt"/>
            </a:endParaRPr>
          </a:p>
          <a:p>
            <a:r>
              <a:rPr lang="zh-CN" altLang="en-US" dirty="0">
                <a:latin typeface="汉仪旗黑-50简" panose="00020600040101010101" charset="-122"/>
                <a:ea typeface="汉仪旗黑-50简" panose="00020600040101010101" charset="-122"/>
                <a:cs typeface="+mn-ea"/>
                <a:sym typeface="+mn-lt"/>
              </a:rPr>
              <a:t>诺如病毒到底什么来头？</a:t>
            </a:r>
            <a:endParaRPr lang="zh-CN" altLang="en-US" dirty="0">
              <a:latin typeface="汉仪旗黑-50简" panose="00020600040101010101" charset="-122"/>
              <a:ea typeface="汉仪旗黑-50简" panose="00020600040101010101" charset="-122"/>
              <a:cs typeface="+mn-ea"/>
              <a:sym typeface="+mn-lt"/>
            </a:endParaRPr>
          </a:p>
          <a:p>
            <a:endParaRPr lang="zh-CN" altLang="en-US" dirty="0">
              <a:solidFill>
                <a:schemeClr val="tx1"/>
              </a:solidFill>
              <a:latin typeface="汉仪旗黑-50简" panose="00020600040101010101" charset="-122"/>
              <a:ea typeface="汉仪旗黑-50简" panose="00020600040101010101" charset="-122"/>
              <a:cs typeface="+mn-ea"/>
              <a:sym typeface="+mn-lt"/>
            </a:endParaRPr>
          </a:p>
          <a:p>
            <a:r>
              <a:rPr lang="zh-CN" altLang="en-US" dirty="0">
                <a:latin typeface="汉仪旗黑-50简" panose="00020600040101010101" charset="-122"/>
                <a:ea typeface="汉仪旗黑-50简" panose="00020600040101010101" charset="-122"/>
                <a:cs typeface="+mn-ea"/>
                <a:sym typeface="+mn-lt"/>
              </a:rPr>
              <a:t>诺如病毒感染性腹泻在全世界范围内均有流行，全年均可发生感染，感染对象主要是成人和学龄儿童，寒冷季节呈现高发。</a:t>
            </a:r>
            <a:endParaRPr lang="zh-CN" altLang="en-US" dirty="0">
              <a:latin typeface="汉仪旗黑-50简" panose="00020600040101010101" charset="-122"/>
              <a:ea typeface="汉仪旗黑-50简" panose="00020600040101010101" charset="-122"/>
              <a:cs typeface="+mn-ea"/>
              <a:sym typeface="+mn-lt"/>
            </a:endParaRPr>
          </a:p>
          <a:p>
            <a:endParaRPr lang="zh-CN" altLang="en-US" dirty="0">
              <a:solidFill>
                <a:schemeClr val="tx1"/>
              </a:solidFill>
              <a:latin typeface="汉仪旗黑-50简" panose="00020600040101010101" charset="-122"/>
              <a:ea typeface="汉仪旗黑-50简" panose="00020600040101010101" charset="-122"/>
              <a:cs typeface="+mn-ea"/>
              <a:sym typeface="+mn-lt"/>
            </a:endParaRPr>
          </a:p>
          <a:p>
            <a:r>
              <a:rPr lang="zh-CN" altLang="en-US" dirty="0">
                <a:latin typeface="汉仪旗黑-50简" panose="00020600040101010101" charset="-122"/>
                <a:ea typeface="汉仪旗黑-50简" panose="00020600040101010101" charset="-122"/>
                <a:cs typeface="+mn-ea"/>
                <a:sym typeface="+mn-lt"/>
              </a:rPr>
              <a:t>该病毒在全球广泛分布，资料显示，在中国5岁以下腹泻儿童中，诺如病毒检出率为15%左右，血清抗体水平调查表明中国人群中诺如病毒的感染亦十分普遍。</a:t>
            </a:r>
            <a:endParaRPr lang="zh-CN" altLang="en-US" dirty="0">
              <a:latin typeface="汉仪旗黑-50简" panose="00020600040101010101" charset="-122"/>
              <a:ea typeface="汉仪旗黑-50简" panose="00020600040101010101" charset="-122"/>
              <a:cs typeface="+mn-ea"/>
              <a:sym typeface="+mn-lt"/>
            </a:endParaRPr>
          </a:p>
          <a:p>
            <a:endParaRPr lang="zh-CN" altLang="en-US" dirty="0">
              <a:solidFill>
                <a:schemeClr val="tx1"/>
              </a:solidFill>
              <a:latin typeface="汉仪旗黑-50简" panose="00020600040101010101" charset="-122"/>
              <a:ea typeface="汉仪旗黑-50简" panose="00020600040101010101" charset="-122"/>
              <a:cs typeface="+mn-ea"/>
              <a:sym typeface="+mn-lt"/>
            </a:endParaRPr>
          </a:p>
          <a:p>
            <a:endParaRPr lang="zh-CN" altLang="en-US" dirty="0">
              <a:solidFill>
                <a:schemeClr val="tx1"/>
              </a:solidFill>
              <a:latin typeface="汉仪旗黑-50简" panose="00020600040101010101" charset="-122"/>
              <a:ea typeface="汉仪旗黑-50简" panose="00020600040101010101" charset="-122"/>
              <a:cs typeface="+mn-ea"/>
              <a:sym typeface="+mn-lt"/>
            </a:endParaRPr>
          </a:p>
          <a:p>
            <a:endParaRPr lang="zh-CN" altLang="en-US"/>
          </a:p>
        </p:txBody>
      </p:sp>
      <p:sp>
        <p:nvSpPr>
          <p:cNvPr id="47" name="02"/>
          <p:cNvSpPr txBox="1"/>
          <p:nvPr>
            <p:custDataLst>
              <p:tags r:id="rId8"/>
            </p:custDataLst>
          </p:nvPr>
        </p:nvSpPr>
        <p:spPr>
          <a:xfrm>
            <a:off x="357505" y="260350"/>
            <a:ext cx="40570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前言</a:t>
            </a:r>
            <a:endParaRPr lang="zh-CN" altLang="en-US" sz="4000" b="1" dirty="0">
              <a:solidFill>
                <a:srgbClr val="008693"/>
              </a:solidFill>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50"/>
                                        <p:tgtEl>
                                          <p:spTgt spid="9"/>
                                        </p:tgtEl>
                                      </p:cBhvr>
                                    </p:animEffect>
                                    <p:anim calcmode="lin" valueType="num">
                                      <p:cBhvr>
                                        <p:cTn id="22" dur="750" fill="hold"/>
                                        <p:tgtEl>
                                          <p:spTgt spid="9"/>
                                        </p:tgtEl>
                                        <p:attrNameLst>
                                          <p:attrName>ppt_x</p:attrName>
                                        </p:attrNameLst>
                                      </p:cBhvr>
                                      <p:tavLst>
                                        <p:tav tm="0">
                                          <p:val>
                                            <p:strVal val="#ppt_x"/>
                                          </p:val>
                                        </p:tav>
                                        <p:tav tm="100000">
                                          <p:val>
                                            <p:strVal val="#ppt_x"/>
                                          </p:val>
                                        </p:tav>
                                      </p:tavLst>
                                    </p:anim>
                                    <p:anim calcmode="lin" valueType="num">
                                      <p:cBhvr>
                                        <p:cTn id="23" dur="75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childTnLst>
                                </p:cTn>
                              </p:par>
                            </p:childTnLst>
                          </p:cTn>
                        </p:par>
                        <p:par>
                          <p:cTn id="28" fill="hold">
                            <p:stCondLst>
                              <p:cond delay="5000"/>
                            </p:stCondLst>
                            <p:childTnLst>
                              <p:par>
                                <p:cTn id="29" presetID="42"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矩形 5"/>
          <p:cNvSpPr/>
          <p:nvPr>
            <p:custDataLst>
              <p:tags r:id="rId1"/>
            </p:custDataLst>
          </p:nvPr>
        </p:nvSpPr>
        <p:spPr>
          <a:xfrm>
            <a:off x="4439816" y="1268760"/>
            <a:ext cx="6246947" cy="3784600"/>
          </a:xfrm>
          <a:prstGeom prst="rect">
            <a:avLst/>
          </a:prstGeom>
        </p:spPr>
        <p:txBody>
          <a:bodyPr wrap="square">
            <a:spAutoFit/>
          </a:bodyPr>
          <a:lstStyle/>
          <a:p>
            <a:pPr>
              <a:lnSpc>
                <a:spcPct val="200000"/>
              </a:lnSpc>
            </a:pPr>
            <a:r>
              <a:rPr lang="zh-CN" altLang="en-US" sz="2400" dirty="0">
                <a:solidFill>
                  <a:srgbClr val="008693"/>
                </a:solidFill>
                <a:latin typeface="楷体" panose="02010609060101010101" charset="-122"/>
                <a:ea typeface="楷体" panose="02010609060101010101" charset="-122"/>
                <a:cs typeface="+mn-ea"/>
                <a:sym typeface="+mn-lt"/>
              </a:rPr>
              <a:t>诺如病毒的感染全年均可发生，尤以冬季较多。而人类是唯一已知的宿主。传染源为该病的患者、隐性感染者及健康携带者。主要传播途径是粪口传播。此外，日常生活接触也可引起该病的传播。</a:t>
            </a:r>
            <a:endParaRPr lang="zh-CN" altLang="en-US" sz="2400" dirty="0">
              <a:solidFill>
                <a:srgbClr val="008693"/>
              </a:solidFill>
              <a:latin typeface="楷体" panose="02010609060101010101" charset="-122"/>
              <a:ea typeface="楷体" panose="02010609060101010101" charset="-122"/>
              <a:cs typeface="+mn-ea"/>
              <a:sym typeface="+mn-lt"/>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4236" t="10416" r="27014" b="5209"/>
          <a:stretch>
            <a:fillRect/>
          </a:stretch>
        </p:blipFill>
        <p:spPr>
          <a:xfrm>
            <a:off x="1919536" y="1268760"/>
            <a:ext cx="2371725" cy="410490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wind"/>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标注 11"/>
          <p:cNvSpPr/>
          <p:nvPr/>
        </p:nvSpPr>
        <p:spPr>
          <a:xfrm rot="10800000">
            <a:off x="8688705" y="4653280"/>
            <a:ext cx="2952750" cy="960755"/>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02"/>
          <p:cNvSpPr txBox="1"/>
          <p:nvPr>
            <p:custDataLst>
              <p:tags r:id="rId1"/>
            </p:custDataLst>
          </p:nvPr>
        </p:nvSpPr>
        <p:spPr>
          <a:xfrm>
            <a:off x="262890"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诺如病毒的传播</a:t>
            </a:r>
            <a:endParaRPr lang="zh-CN" altLang="en-US" sz="4000" b="1" dirty="0">
              <a:solidFill>
                <a:srgbClr val="008693"/>
              </a:solidFill>
              <a:effectLst/>
              <a:cs typeface="+mn-ea"/>
              <a:sym typeface="+mn-lt"/>
            </a:endParaRPr>
          </a:p>
        </p:txBody>
      </p:sp>
      <p:grpSp>
        <p:nvGrpSpPr>
          <p:cNvPr id="6" name="组合 5"/>
          <p:cNvGrpSpPr/>
          <p:nvPr/>
        </p:nvGrpSpPr>
        <p:grpSpPr>
          <a:xfrm>
            <a:off x="1199517" y="1628950"/>
            <a:ext cx="5130799" cy="484064"/>
            <a:chOff x="1032934" y="1845733"/>
            <a:chExt cx="10204734" cy="962764"/>
          </a:xfrm>
        </p:grpSpPr>
        <p:sp>
          <p:nvSpPr>
            <p:cNvPr id="7" name="矩形 6"/>
            <p:cNvSpPr/>
            <p:nvPr>
              <p:custDataLst>
                <p:tags r:id="rId2"/>
              </p:custDataLst>
            </p:nvPr>
          </p:nvSpPr>
          <p:spPr>
            <a:xfrm>
              <a:off x="1397129" y="1845733"/>
              <a:ext cx="9840539" cy="962764"/>
            </a:xfrm>
            <a:prstGeom prst="rect">
              <a:avLst/>
            </a:prstGeom>
            <a:solidFill>
              <a:srgbClr val="81D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箭头: 五边形 9"/>
            <p:cNvSpPr/>
            <p:nvPr>
              <p:custDataLst>
                <p:tags r:id="rId3"/>
              </p:custDataLst>
            </p:nvPr>
          </p:nvSpPr>
          <p:spPr>
            <a:xfrm>
              <a:off x="1032934" y="2082800"/>
              <a:ext cx="914400" cy="523220"/>
            </a:xfrm>
            <a:prstGeom prst="homePlate">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Rectangle 2"/>
          <p:cNvSpPr>
            <a:spLocks noChangeArrowheads="1"/>
          </p:cNvSpPr>
          <p:nvPr>
            <p:custDataLst>
              <p:tags r:id="rId4"/>
            </p:custDataLst>
          </p:nvPr>
        </p:nvSpPr>
        <p:spPr bwMode="auto">
          <a:xfrm>
            <a:off x="1271504" y="1340564"/>
            <a:ext cx="4863153"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lnSpc>
                <a:spcPct val="200000"/>
              </a:lnSpc>
            </a:pPr>
            <a:r>
              <a:rPr lang="zh-CN" altLang="en-US" sz="2400" b="1" dirty="0">
                <a:solidFill>
                  <a:schemeClr val="bg1"/>
                </a:solidFill>
              </a:rPr>
              <a:t>诺如病毒如何传播</a:t>
            </a:r>
            <a:endParaRPr lang="zh-CN" altLang="en-US" sz="2400" b="1" dirty="0">
              <a:solidFill>
                <a:schemeClr val="bg1"/>
              </a:solidFill>
              <a:cs typeface="+mn-ea"/>
              <a:sym typeface="+mn-lt"/>
            </a:endParaRPr>
          </a:p>
        </p:txBody>
      </p:sp>
      <p:sp>
        <p:nvSpPr>
          <p:cNvPr id="4" name="文本框 3"/>
          <p:cNvSpPr txBox="1"/>
          <p:nvPr/>
        </p:nvSpPr>
        <p:spPr>
          <a:xfrm>
            <a:off x="1343660" y="2199005"/>
            <a:ext cx="7734935" cy="2496820"/>
          </a:xfrm>
          <a:prstGeom prst="rect">
            <a:avLst/>
          </a:prstGeom>
          <a:noFill/>
        </p:spPr>
        <p:txBody>
          <a:bodyPr wrap="square" rtlCol="0" anchor="t">
            <a:noAutofit/>
          </a:bodyPr>
          <a:p>
            <a:pPr>
              <a:lnSpc>
                <a:spcPct val="150000"/>
              </a:lnSpc>
            </a:pPr>
            <a:r>
              <a:rPr lang="zh-CN" altLang="en-US" sz="2000" dirty="0">
                <a:solidFill>
                  <a:srgbClr val="008693"/>
                </a:solidFill>
                <a:latin typeface="楷体" panose="02010609060101010101" charset="-122"/>
                <a:ea typeface="楷体" panose="02010609060101010101" charset="-122"/>
                <a:sym typeface="+mn-ea"/>
              </a:rPr>
              <a:t>诺如病毒感染者、病例及隐性感染者均为诺如病毒感染的传染源。</a:t>
            </a:r>
            <a:endParaRPr lang="zh-CN" altLang="en-US" sz="2000" dirty="0">
              <a:solidFill>
                <a:srgbClr val="008693"/>
              </a:solidFill>
              <a:latin typeface="楷体" panose="02010609060101010101" charset="-122"/>
              <a:ea typeface="楷体" panose="02010609060101010101" charset="-122"/>
            </a:endParaRPr>
          </a:p>
          <a:p>
            <a:pPr>
              <a:lnSpc>
                <a:spcPct val="150000"/>
              </a:lnSpc>
            </a:pPr>
            <a:r>
              <a:rPr lang="zh-CN" altLang="en-US" sz="2000" dirty="0">
                <a:solidFill>
                  <a:srgbClr val="008693"/>
                </a:solidFill>
                <a:latin typeface="楷体" panose="02010609060101010101" charset="-122"/>
                <a:ea typeface="楷体" panose="02010609060101010101" charset="-122"/>
                <a:sym typeface="+mn-ea"/>
              </a:rPr>
              <a:t>诺如病毒传播途径多样。接触感染诺如病毒的病人，比如处理病人的呕吐物或排泄物，通过摄入粪便或呕吐物产生的气溶胶或间接接触被排泄物污染的环境传播；也可通过食用和饮用被病毒污染的食物和水传播。</a:t>
            </a:r>
            <a:endParaRPr lang="zh-CN" altLang="en-US" sz="2000" dirty="0">
              <a:solidFill>
                <a:srgbClr val="008693"/>
              </a:solidFill>
              <a:latin typeface="楷体" panose="02010609060101010101" charset="-122"/>
              <a:ea typeface="楷体" panose="02010609060101010101" charset="-122"/>
              <a:sym typeface="+mn-ea"/>
            </a:endParaRPr>
          </a:p>
        </p:txBody>
      </p:sp>
      <p:pic>
        <p:nvPicPr>
          <p:cNvPr id="9" name="图片 8" descr="搜狗截图20230217105341"/>
          <p:cNvPicPr>
            <a:picLocks noChangeAspect="1"/>
          </p:cNvPicPr>
          <p:nvPr>
            <p:custDataLst>
              <p:tags r:id="rId5"/>
            </p:custDataLst>
          </p:nvPr>
        </p:nvPicPr>
        <p:blipFill>
          <a:blip r:embed="rId6"/>
          <a:srcRect t="-1" r="2165" b="-7398"/>
          <a:stretch>
            <a:fillRect/>
          </a:stretch>
        </p:blipFill>
        <p:spPr>
          <a:xfrm>
            <a:off x="8832215" y="1618615"/>
            <a:ext cx="2801620" cy="3034665"/>
          </a:xfrm>
          <a:prstGeom prst="rect">
            <a:avLst/>
          </a:prstGeom>
        </p:spPr>
      </p:pic>
      <p:sp>
        <p:nvSpPr>
          <p:cNvPr id="11" name="文本框 10"/>
          <p:cNvSpPr txBox="1"/>
          <p:nvPr/>
        </p:nvSpPr>
        <p:spPr>
          <a:xfrm>
            <a:off x="8688705" y="4869180"/>
            <a:ext cx="3110230" cy="460375"/>
          </a:xfrm>
          <a:prstGeom prst="rect">
            <a:avLst/>
          </a:prstGeom>
          <a:noFill/>
        </p:spPr>
        <p:txBody>
          <a:bodyPr wrap="square" rtlCol="0">
            <a:spAutoFit/>
          </a:bodyPr>
          <a:p>
            <a:r>
              <a:rPr lang="zh-CN" altLang="en-US" sz="2400" b="1">
                <a:solidFill>
                  <a:srgbClr val="008693"/>
                </a:solidFill>
                <a:latin typeface="楷体" panose="02010609060101010101" charset="-122"/>
                <a:ea typeface="楷体" panose="02010609060101010101" charset="-122"/>
              </a:rPr>
              <a:t>显微镜下的诺如病毒</a:t>
            </a:r>
            <a:endParaRPr lang="zh-CN" altLang="en-US" sz="2400" b="1">
              <a:solidFill>
                <a:srgbClr val="008693"/>
              </a:solidFill>
              <a:latin typeface="楷体" panose="02010609060101010101" charset="-122"/>
              <a:ea typeface="楷体" panose="02010609060101010101" charset="-122"/>
            </a:endParaRPr>
          </a:p>
        </p:txBody>
      </p:sp>
      <p:pic>
        <p:nvPicPr>
          <p:cNvPr id="2" name="图片 1"/>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68275" y="4149090"/>
            <a:ext cx="3364865" cy="2804160"/>
          </a:xfrm>
          <a:prstGeom prst="rect">
            <a:avLst/>
          </a:prstGeom>
          <a:effectLst>
            <a:outerShdw blurRad="63500" algn="ctr"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13714"/>
          <a:stretch>
            <a:fillRect/>
          </a:stretch>
        </p:blipFill>
        <p:spPr>
          <a:xfrm>
            <a:off x="8688069" y="2708930"/>
            <a:ext cx="3705226" cy="3197103"/>
          </a:xfrm>
          <a:prstGeom prst="rect">
            <a:avLst/>
          </a:prstGeom>
        </p:spPr>
      </p:pic>
      <p:sp>
        <p:nvSpPr>
          <p:cNvPr id="3" name="02"/>
          <p:cNvSpPr txBox="1"/>
          <p:nvPr>
            <p:custDataLst>
              <p:tags r:id="rId2"/>
            </p:custDataLst>
          </p:nvPr>
        </p:nvSpPr>
        <p:spPr>
          <a:xfrm>
            <a:off x="262890"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诺如病毒的传播</a:t>
            </a:r>
            <a:endParaRPr lang="zh-CN" altLang="en-US" sz="4000" b="1" dirty="0">
              <a:solidFill>
                <a:srgbClr val="008693"/>
              </a:solidFill>
              <a:effectLst/>
              <a:cs typeface="+mn-ea"/>
              <a:sym typeface="+mn-lt"/>
            </a:endParaRPr>
          </a:p>
        </p:txBody>
      </p:sp>
      <p:sp>
        <p:nvSpPr>
          <p:cNvPr id="2" name="矩形 1"/>
          <p:cNvSpPr/>
          <p:nvPr>
            <p:custDataLst>
              <p:tags r:id="rId3"/>
            </p:custDataLst>
          </p:nvPr>
        </p:nvSpPr>
        <p:spPr>
          <a:xfrm>
            <a:off x="1055370" y="1340485"/>
            <a:ext cx="8743950" cy="1377950"/>
          </a:xfrm>
          <a:prstGeom prst="rect">
            <a:avLst/>
          </a:prstGeom>
          <a:solidFill>
            <a:schemeClr val="accent1"/>
          </a:solidFill>
        </p:spPr>
        <p:txBody>
          <a:bodyPr wrap="square">
            <a:noAutofit/>
          </a:bodyPr>
          <a:p>
            <a:pPr algn="ctr">
              <a:lnSpc>
                <a:spcPct val="150000"/>
              </a:lnSpc>
              <a:buNone/>
            </a:pPr>
            <a:r>
              <a:rPr lang="zh-CN" altLang="en-US" sz="2400" dirty="0">
                <a:solidFill>
                  <a:schemeClr val="bg1"/>
                </a:solidFill>
                <a:cs typeface="+mn-ea"/>
                <a:sym typeface="+mn-lt"/>
              </a:rPr>
              <a:t>肠道传染病主要通过被病菌污染的手、水、食物等经口传播。</a:t>
            </a:r>
            <a:endParaRPr lang="zh-CN" altLang="en-US" sz="2400" dirty="0">
              <a:solidFill>
                <a:schemeClr val="bg1"/>
              </a:solidFill>
              <a:cs typeface="+mn-ea"/>
              <a:sym typeface="+mn-lt"/>
            </a:endParaRPr>
          </a:p>
          <a:p>
            <a:pPr algn="ctr">
              <a:lnSpc>
                <a:spcPct val="150000"/>
              </a:lnSpc>
              <a:buNone/>
            </a:pPr>
            <a:r>
              <a:rPr lang="zh-CN" altLang="en-US" sz="2400" dirty="0">
                <a:solidFill>
                  <a:schemeClr val="bg1"/>
                </a:solidFill>
                <a:cs typeface="+mn-ea"/>
                <a:sym typeface="+mn-lt"/>
              </a:rPr>
              <a:t>苍蝇与蟑螂等害虫，可以作为肠道传染病的媒介。</a:t>
            </a:r>
            <a:endParaRPr lang="zh-CN" altLang="en-US" sz="2400" dirty="0">
              <a:solidFill>
                <a:schemeClr val="bg1"/>
              </a:solidFill>
              <a:cs typeface="+mn-ea"/>
              <a:sym typeface="+mn-lt"/>
            </a:endParaRPr>
          </a:p>
        </p:txBody>
      </p:sp>
      <p:sp>
        <p:nvSpPr>
          <p:cNvPr id="9" name="矩形 8"/>
          <p:cNvSpPr/>
          <p:nvPr>
            <p:custDataLst>
              <p:tags r:id="rId4"/>
            </p:custDataLst>
          </p:nvPr>
        </p:nvSpPr>
        <p:spPr>
          <a:xfrm>
            <a:off x="1991360" y="2853055"/>
            <a:ext cx="7148195" cy="3412490"/>
          </a:xfrm>
          <a:prstGeom prst="rect">
            <a:avLst/>
          </a:prstGeom>
          <a:ln>
            <a:solidFill>
              <a:schemeClr val="accent2">
                <a:lumMod val="100000"/>
              </a:schemeClr>
            </a:solidFill>
          </a:ln>
        </p:spPr>
        <p:txBody>
          <a:bodyPr wrap="square">
            <a:noAutofit/>
          </a:bodyPr>
          <a:p>
            <a:pPr marL="285750" indent="-285750">
              <a:lnSpc>
                <a:spcPct val="200000"/>
              </a:lnSpc>
              <a:buClr>
                <a:schemeClr val="accent1"/>
              </a:buClr>
              <a:buFont typeface="Wingdings" panose="05000000000000000000" pitchFamily="2" charset="2"/>
              <a:buChar char="u"/>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1.</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食用或饮用被诺如病毒污染的食物或水</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marL="285750" indent="-285750">
              <a:lnSpc>
                <a:spcPct val="200000"/>
              </a:lnSpc>
              <a:buClr>
                <a:schemeClr val="accent1"/>
              </a:buClr>
              <a:buFont typeface="Wingdings" panose="05000000000000000000" pitchFamily="2" charset="2"/>
              <a:buChar char="u"/>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2.</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触摸被诺如病毒污染的物体或表面，然后将手指放入口中</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marL="285750" indent="-285750">
              <a:lnSpc>
                <a:spcPct val="200000"/>
              </a:lnSpc>
              <a:buClr>
                <a:schemeClr val="accent1"/>
              </a:buClr>
              <a:buFont typeface="Wingdings" panose="05000000000000000000" pitchFamily="2" charset="2"/>
              <a:buChar char="u"/>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3.</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接触过诺如病毒感染患者，如照顾患者、与患者分享食物或共用餐具</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pPr marL="285750" indent="-285750">
              <a:lnSpc>
                <a:spcPct val="200000"/>
              </a:lnSpc>
              <a:buClr>
                <a:schemeClr val="accent1"/>
              </a:buClr>
              <a:buFont typeface="Wingdings" panose="05000000000000000000" pitchFamily="2" charset="2"/>
              <a:buChar char="u"/>
            </a:pPr>
            <a:r>
              <a:rPr lang="en-US" altLang="zh-CN" sz="2000" dirty="0">
                <a:solidFill>
                  <a:srgbClr val="008693"/>
                </a:solidFill>
                <a:latin typeface="楷体" panose="02010609060101010101" charset="-122"/>
                <a:ea typeface="楷体" panose="02010609060101010101" charset="-122"/>
                <a:cs typeface="楷体" panose="02010609060101010101" charset="-122"/>
                <a:sym typeface="+mn-lt"/>
              </a:rPr>
              <a:t>4.</a:t>
            </a:r>
            <a:r>
              <a:rPr lang="zh-CN" altLang="en-US" sz="2000" dirty="0">
                <a:solidFill>
                  <a:srgbClr val="008693"/>
                </a:solidFill>
                <a:latin typeface="楷体" panose="02010609060101010101" charset="-122"/>
                <a:ea typeface="楷体" panose="02010609060101010101" charset="-122"/>
                <a:cs typeface="楷体" panose="02010609060101010101" charset="-122"/>
                <a:sym typeface="+mn-lt"/>
              </a:rPr>
              <a:t>空气散播含病毒颗粒的呕吐物飞沫、污染物</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grpId="2"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2000"/>
                            </p:stCondLst>
                            <p:childTnLst>
                              <p:par>
                                <p:cTn id="21" presetID="42" presetClass="entr" presetSubtype="0" fill="hold" grpId="2"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1"/>
      <p:bldP spid="2" grpId="2" bldLvl="0" animBg="1"/>
      <p:bldP spid="9" grpId="1"/>
      <p:bldP spid="9" grpId="2"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80838"/>
            <a:ext cx="11974286" cy="4218707"/>
          </a:xfrm>
          <a:prstGeom prst="rect">
            <a:avLst/>
          </a:prstGeom>
        </p:spPr>
      </p:pic>
      <p:grpSp>
        <p:nvGrpSpPr>
          <p:cNvPr id="16" name="组合 15"/>
          <p:cNvGrpSpPr/>
          <p:nvPr/>
        </p:nvGrpSpPr>
        <p:grpSpPr>
          <a:xfrm>
            <a:off x="1524000" y="607396"/>
            <a:ext cx="9666514" cy="5132905"/>
            <a:chOff x="660400" y="382524"/>
            <a:chExt cx="10915650" cy="5751576"/>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82524"/>
              <a:ext cx="10915650" cy="5751576"/>
            </a:xfrm>
            <a:prstGeom prst="rect">
              <a:avLst/>
            </a:prstGeom>
          </p:spPr>
        </p:pic>
        <p:sp>
          <p:nvSpPr>
            <p:cNvPr id="18" name="矩形 17"/>
            <p:cNvSpPr/>
            <p:nvPr/>
          </p:nvSpPr>
          <p:spPr>
            <a:xfrm>
              <a:off x="972459" y="834199"/>
              <a:ext cx="10276566" cy="4981575"/>
            </a:xfrm>
            <a:prstGeom prst="rect">
              <a:avLst/>
            </a:prstGeom>
            <a:noFill/>
            <a:ln w="28575">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62" y="541525"/>
            <a:ext cx="6000000" cy="6000000"/>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787" y="-26578"/>
            <a:ext cx="571054" cy="568103"/>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b="34557"/>
          <a:stretch>
            <a:fillRect/>
          </a:stretch>
        </p:blipFill>
        <p:spPr>
          <a:xfrm>
            <a:off x="0" y="5886258"/>
            <a:ext cx="12192000" cy="1010025"/>
          </a:xfrm>
          <a:prstGeom prst="rect">
            <a:avLst/>
          </a:prstGeom>
        </p:spPr>
      </p:pic>
      <p:sp>
        <p:nvSpPr>
          <p:cNvPr id="7" name="文本框 6"/>
          <p:cNvSpPr txBox="1"/>
          <p:nvPr/>
        </p:nvSpPr>
        <p:spPr>
          <a:xfrm>
            <a:off x="5280660" y="3028950"/>
            <a:ext cx="5311775" cy="768350"/>
          </a:xfrm>
          <a:prstGeom prst="rect">
            <a:avLst/>
          </a:prstGeom>
          <a:noFill/>
        </p:spPr>
        <p:txBody>
          <a:bodyPr wrap="square" rtlCol="0">
            <a:spAutoFit/>
          </a:bodyPr>
          <a:lstStyle/>
          <a:p>
            <a:pPr lvl="0" algn="ctr">
              <a:defRPr/>
            </a:pPr>
            <a:r>
              <a:rPr lang="zh-CN" altLang="en-US" sz="4400" b="1" dirty="0">
                <a:solidFill>
                  <a:srgbClr val="008693"/>
                </a:solidFill>
                <a:cs typeface="+mn-ea"/>
                <a:sym typeface="+mn-lt"/>
              </a:rPr>
              <a:t>诺如病毒的治疗</a:t>
            </a:r>
            <a:endParaRPr lang="zh-CN" altLang="en-US" sz="4400" b="1" dirty="0">
              <a:solidFill>
                <a:srgbClr val="008693"/>
              </a:solidFill>
              <a:cs typeface="+mn-ea"/>
              <a:sym typeface="+mn-lt"/>
            </a:endParaRPr>
          </a:p>
        </p:txBody>
      </p:sp>
      <p:sp>
        <p:nvSpPr>
          <p:cNvPr id="8" name="文本框 7"/>
          <p:cNvSpPr txBox="1"/>
          <p:nvPr/>
        </p:nvSpPr>
        <p:spPr>
          <a:xfrm>
            <a:off x="6585445" y="1872100"/>
            <a:ext cx="2249805" cy="922020"/>
          </a:xfrm>
          <a:prstGeom prst="rect">
            <a:avLst/>
          </a:prstGeom>
          <a:noFill/>
        </p:spPr>
        <p:txBody>
          <a:bodyPr wrap="none" rtlCol="0">
            <a:spAutoFit/>
          </a:bodyPr>
          <a:lstStyle/>
          <a:p>
            <a:pPr algn="ctr"/>
            <a:r>
              <a:rPr lang="zh-CN" altLang="en-US" sz="5400" b="1" dirty="0">
                <a:solidFill>
                  <a:srgbClr val="008693"/>
                </a:solidFill>
                <a:cs typeface="+mn-ea"/>
                <a:sym typeface="+mn-lt"/>
              </a:rPr>
              <a:t>第四章</a:t>
            </a:r>
            <a:endParaRPr lang="zh-CN" altLang="en-US" sz="5400" b="1" dirty="0">
              <a:solidFill>
                <a:srgbClr val="008693"/>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allOve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爆炸形 1 28"/>
          <p:cNvSpPr/>
          <p:nvPr/>
        </p:nvSpPr>
        <p:spPr>
          <a:xfrm>
            <a:off x="4740275" y="2420620"/>
            <a:ext cx="3263265" cy="2965450"/>
          </a:xfrm>
          <a:prstGeom prst="irregularSeal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6" name="组合 15"/>
          <p:cNvGrpSpPr/>
          <p:nvPr/>
        </p:nvGrpSpPr>
        <p:grpSpPr>
          <a:xfrm>
            <a:off x="755650" y="3944620"/>
            <a:ext cx="5297170" cy="2181225"/>
            <a:chOff x="8579" y="-342"/>
            <a:chExt cx="7842" cy="3455"/>
          </a:xfrm>
        </p:grpSpPr>
        <p:sp>
          <p:nvSpPr>
            <p:cNvPr id="17" name="圆角矩形 16"/>
            <p:cNvSpPr/>
            <p:nvPr>
              <p:custDataLst>
                <p:tags r:id="rId1"/>
              </p:custDataLst>
            </p:nvPr>
          </p:nvSpPr>
          <p:spPr>
            <a:xfrm>
              <a:off x="8579" y="0"/>
              <a:ext cx="7842" cy="3113"/>
            </a:xfrm>
            <a:prstGeom prst="roundRect">
              <a:avLst>
                <a:gd name="adj" fmla="val 768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custDataLst>
                <p:tags r:id="rId2"/>
              </p:custDataLst>
            </p:nvPr>
          </p:nvSpPr>
          <p:spPr>
            <a:xfrm>
              <a:off x="10225" y="-342"/>
              <a:ext cx="4402" cy="666"/>
            </a:xfrm>
            <a:prstGeom prst="roundRect">
              <a:avLst>
                <a:gd name="adj" fmla="val 50000"/>
              </a:avLst>
            </a:prstGeom>
            <a:solidFill>
              <a:srgbClr val="89B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0" name="组合 19"/>
          <p:cNvGrpSpPr/>
          <p:nvPr/>
        </p:nvGrpSpPr>
        <p:grpSpPr>
          <a:xfrm>
            <a:off x="6542405" y="3966210"/>
            <a:ext cx="5011420" cy="2159635"/>
            <a:chOff x="8579" y="-342"/>
            <a:chExt cx="7842" cy="3455"/>
          </a:xfrm>
        </p:grpSpPr>
        <p:sp>
          <p:nvSpPr>
            <p:cNvPr id="21" name="圆角矩形 20"/>
            <p:cNvSpPr/>
            <p:nvPr>
              <p:custDataLst>
                <p:tags r:id="rId3"/>
              </p:custDataLst>
            </p:nvPr>
          </p:nvSpPr>
          <p:spPr>
            <a:xfrm>
              <a:off x="8579" y="0"/>
              <a:ext cx="7842" cy="3113"/>
            </a:xfrm>
            <a:prstGeom prst="roundRect">
              <a:avLst>
                <a:gd name="adj" fmla="val 768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custDataLst>
                <p:tags r:id="rId4"/>
              </p:custDataLst>
            </p:nvPr>
          </p:nvSpPr>
          <p:spPr>
            <a:xfrm>
              <a:off x="10521" y="-342"/>
              <a:ext cx="4355" cy="791"/>
            </a:xfrm>
            <a:prstGeom prst="roundRect">
              <a:avLst>
                <a:gd name="adj" fmla="val 50000"/>
              </a:avLst>
            </a:prstGeom>
            <a:solidFill>
              <a:srgbClr val="89B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a:off x="760730" y="1456976"/>
            <a:ext cx="5095875" cy="1945386"/>
            <a:chOff x="8579" y="-392"/>
            <a:chExt cx="7842" cy="2915"/>
          </a:xfrm>
        </p:grpSpPr>
        <p:sp>
          <p:nvSpPr>
            <p:cNvPr id="8" name="圆角矩形 7"/>
            <p:cNvSpPr/>
            <p:nvPr>
              <p:custDataLst>
                <p:tags r:id="rId5"/>
              </p:custDataLst>
            </p:nvPr>
          </p:nvSpPr>
          <p:spPr>
            <a:xfrm>
              <a:off x="8579" y="0"/>
              <a:ext cx="7842" cy="2523"/>
            </a:xfrm>
            <a:prstGeom prst="roundRect">
              <a:avLst>
                <a:gd name="adj" fmla="val 768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custDataLst>
                <p:tags r:id="rId6"/>
              </p:custDataLst>
            </p:nvPr>
          </p:nvSpPr>
          <p:spPr>
            <a:xfrm>
              <a:off x="10231" y="-392"/>
              <a:ext cx="4373" cy="696"/>
            </a:xfrm>
            <a:prstGeom prst="roundRect">
              <a:avLst>
                <a:gd name="adj" fmla="val 50000"/>
              </a:avLst>
            </a:prstGeom>
            <a:solidFill>
              <a:srgbClr val="89B5F9"/>
            </a:solidFill>
            <a:ln>
              <a:gradFill>
                <a:gsLst>
                  <a:gs pos="0">
                    <a:srgbClr val="56A0B9"/>
                  </a:gs>
                  <a:gs pos="100000">
                    <a:srgbClr val="5DBDC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文本框 2"/>
          <p:cNvSpPr txBox="1"/>
          <p:nvPr>
            <p:custDataLst>
              <p:tags r:id="rId7"/>
            </p:custDataLst>
          </p:nvPr>
        </p:nvSpPr>
        <p:spPr>
          <a:xfrm>
            <a:off x="1256030" y="2077085"/>
            <a:ext cx="4528820" cy="1182370"/>
          </a:xfrm>
          <a:prstGeom prst="rect">
            <a:avLst/>
          </a:prstGeom>
          <a:noFill/>
        </p:spPr>
        <p:txBody>
          <a:bodyPr wrap="square" lIns="0" tIns="0" rIns="0" bIns="0" rtlCol="0">
            <a:noAutofit/>
          </a:bodyPr>
          <a:p>
            <a:pPr algn="just" hangingPunct="0">
              <a:lnSpc>
                <a:spcPct val="150000"/>
              </a:lnSpc>
            </a:pPr>
            <a:r>
              <a:rPr lang="zh-CN" altLang="en-US" dirty="0">
                <a:solidFill>
                  <a:srgbClr val="008693"/>
                </a:solidFill>
                <a:latin typeface="楷体" panose="02010609060101010101" charset="-122"/>
                <a:ea typeface="楷体" panose="02010609060101010101" charset="-122"/>
                <a:cs typeface="楷体" panose="02010609060101010101" charset="-122"/>
                <a:sym typeface="+mn-lt"/>
              </a:rPr>
              <a:t>轻症患儿口服</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WHO</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推荐的口服补液盐</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 </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 严重病例，尤其是幼儿及体弱者应及时输液，纠正水、电解质、酸碱平衡失调。</a:t>
            </a:r>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p:txBody>
      </p:sp>
      <p:sp>
        <p:nvSpPr>
          <p:cNvPr id="4" name="文本框 3"/>
          <p:cNvSpPr txBox="1"/>
          <p:nvPr>
            <p:custDataLst>
              <p:tags r:id="rId8"/>
            </p:custDataLst>
          </p:nvPr>
        </p:nvSpPr>
        <p:spPr>
          <a:xfrm>
            <a:off x="1158875" y="4364990"/>
            <a:ext cx="4800600" cy="1661795"/>
          </a:xfrm>
          <a:prstGeom prst="rect">
            <a:avLst/>
          </a:prstGeom>
          <a:noFill/>
        </p:spPr>
        <p:txBody>
          <a:bodyPr wrap="square" lIns="0" tIns="0" rIns="0" bIns="0" rtlCol="0">
            <a:spAutoFit/>
          </a:bodyPr>
          <a:p>
            <a:pPr lvl="0" algn="just" hangingPunct="0">
              <a:lnSpc>
                <a:spcPct val="150000"/>
              </a:lnSpc>
              <a:spcBef>
                <a:spcPts val="0"/>
              </a:spcBef>
              <a:spcAft>
                <a:spcPts val="0"/>
              </a:spcAft>
              <a:buClrTx/>
              <a:buSzTx/>
              <a:buFontTx/>
            </a:pPr>
            <a:r>
              <a:rPr lang="zh-CN" altLang="en-US" dirty="0">
                <a:solidFill>
                  <a:srgbClr val="008693"/>
                </a:solidFill>
                <a:latin typeface="楷体" panose="02010609060101010101" charset="-122"/>
                <a:ea typeface="楷体" panose="02010609060101010101" charset="-122"/>
                <a:cs typeface="+mn-ea"/>
                <a:sym typeface="+mn-lt"/>
              </a:rPr>
              <a:t>应注意患者的饮食卫生，多吃新鲜、易消化、含钙高的食品，多喝水，少吃高脂肪食品，少吃冷食，同时注意患儿的保暖，并少去人群过于集中的公共场所。</a:t>
            </a:r>
            <a:endParaRPr lang="zh-CN" altLang="en-US" dirty="0">
              <a:solidFill>
                <a:srgbClr val="008693"/>
              </a:solidFill>
              <a:latin typeface="楷体" panose="02010609060101010101" charset="-122"/>
              <a:ea typeface="楷体" panose="02010609060101010101" charset="-122"/>
              <a:cs typeface="+mn-ea"/>
              <a:sym typeface="+mn-lt"/>
            </a:endParaRPr>
          </a:p>
        </p:txBody>
      </p:sp>
      <p:sp>
        <p:nvSpPr>
          <p:cNvPr id="6" name="文本框 5"/>
          <p:cNvSpPr txBox="1"/>
          <p:nvPr>
            <p:custDataLst>
              <p:tags r:id="rId9"/>
            </p:custDataLst>
          </p:nvPr>
        </p:nvSpPr>
        <p:spPr>
          <a:xfrm>
            <a:off x="6888281" y="4499133"/>
            <a:ext cx="4381920" cy="1661795"/>
          </a:xfrm>
          <a:prstGeom prst="rect">
            <a:avLst/>
          </a:prstGeom>
          <a:noFill/>
        </p:spPr>
        <p:txBody>
          <a:bodyPr wrap="square" lIns="0" tIns="0" rIns="0" bIns="0" rtlCol="0">
            <a:spAutoFit/>
          </a:bodyPr>
          <a:p>
            <a:pPr lvl="0" algn="just" hangingPunct="0">
              <a:lnSpc>
                <a:spcPct val="150000"/>
              </a:lnSpc>
              <a:buClrTx/>
              <a:buSzTx/>
              <a:buFontTx/>
            </a:pPr>
            <a:r>
              <a:rPr lang="zh-CN" altLang="en-US" dirty="0">
                <a:solidFill>
                  <a:srgbClr val="008693"/>
                </a:solidFill>
                <a:latin typeface="楷体" panose="02010609060101010101" charset="-122"/>
                <a:ea typeface="楷体" panose="02010609060101010101" charset="-122"/>
                <a:cs typeface="+mn-ea"/>
                <a:sym typeface="+mn-lt"/>
              </a:rPr>
              <a:t>腹泻营养治疗原则是饮食上进行调整，停止进食高脂肪和难以消化的食物，以减轻胃肠负担，逐渐恢复消化功能，补充维生素和电解质对因治疗，切忌滥用抗生素。</a:t>
            </a:r>
            <a:endParaRPr lang="zh-CN" altLang="en-US" dirty="0">
              <a:solidFill>
                <a:srgbClr val="008693"/>
              </a:solidFill>
              <a:latin typeface="楷体" panose="02010609060101010101" charset="-122"/>
              <a:ea typeface="楷体" panose="02010609060101010101" charset="-122"/>
              <a:cs typeface="+mn-ea"/>
              <a:sym typeface="+mn-lt"/>
            </a:endParaRPr>
          </a:p>
        </p:txBody>
      </p:sp>
      <p:sp>
        <p:nvSpPr>
          <p:cNvPr id="11" name="文本框 10"/>
          <p:cNvSpPr txBox="1"/>
          <p:nvPr>
            <p:custDataLst>
              <p:tags r:id="rId10"/>
            </p:custDataLst>
          </p:nvPr>
        </p:nvSpPr>
        <p:spPr>
          <a:xfrm>
            <a:off x="1919605" y="1461135"/>
            <a:ext cx="2540000" cy="460375"/>
          </a:xfrm>
          <a:prstGeom prst="rect">
            <a:avLst/>
          </a:prstGeom>
          <a:noFill/>
        </p:spPr>
        <p:txBody>
          <a:bodyPr wrap="square" rtlCol="0" anchor="t">
            <a:spAutoFit/>
          </a:bodyPr>
          <a:p>
            <a:pPr algn="ctr"/>
            <a:r>
              <a:rPr lang="zh-CN" altLang="en-US" sz="2400" b="1">
                <a:solidFill>
                  <a:schemeClr val="bg1"/>
                </a:solidFill>
              </a:rPr>
              <a:t>口服补液盐</a:t>
            </a:r>
            <a:endParaRPr lang="zh-CN" altLang="en-US" sz="2400" b="1">
              <a:solidFill>
                <a:schemeClr val="bg1"/>
              </a:solidFill>
            </a:endParaRPr>
          </a:p>
        </p:txBody>
      </p:sp>
      <p:grpSp>
        <p:nvGrpSpPr>
          <p:cNvPr id="12" name="组合 11"/>
          <p:cNvGrpSpPr/>
          <p:nvPr/>
        </p:nvGrpSpPr>
        <p:grpSpPr>
          <a:xfrm>
            <a:off x="6398260" y="1530985"/>
            <a:ext cx="4979670" cy="1844675"/>
            <a:chOff x="8579" y="-382"/>
            <a:chExt cx="7842" cy="2905"/>
          </a:xfrm>
        </p:grpSpPr>
        <p:sp>
          <p:nvSpPr>
            <p:cNvPr id="13" name="圆角矩形 12"/>
            <p:cNvSpPr/>
            <p:nvPr>
              <p:custDataLst>
                <p:tags r:id="rId11"/>
              </p:custDataLst>
            </p:nvPr>
          </p:nvSpPr>
          <p:spPr>
            <a:xfrm>
              <a:off x="8579" y="0"/>
              <a:ext cx="7842" cy="2523"/>
            </a:xfrm>
            <a:prstGeom prst="roundRect">
              <a:avLst>
                <a:gd name="adj" fmla="val 768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custDataLst>
                <p:tags r:id="rId12"/>
              </p:custDataLst>
            </p:nvPr>
          </p:nvSpPr>
          <p:spPr>
            <a:xfrm>
              <a:off x="10711" y="-382"/>
              <a:ext cx="4083" cy="714"/>
            </a:xfrm>
            <a:prstGeom prst="roundRect">
              <a:avLst>
                <a:gd name="adj" fmla="val 50000"/>
              </a:avLst>
            </a:prstGeom>
            <a:solidFill>
              <a:srgbClr val="89B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5" name="文本框 14"/>
          <p:cNvSpPr txBox="1"/>
          <p:nvPr>
            <p:custDataLst>
              <p:tags r:id="rId13"/>
            </p:custDataLst>
          </p:nvPr>
        </p:nvSpPr>
        <p:spPr>
          <a:xfrm>
            <a:off x="7824470" y="1504315"/>
            <a:ext cx="2540000" cy="460375"/>
          </a:xfrm>
          <a:prstGeom prst="rect">
            <a:avLst/>
          </a:prstGeom>
          <a:noFill/>
        </p:spPr>
        <p:txBody>
          <a:bodyPr wrap="square" rtlCol="0" anchor="t">
            <a:spAutoFit/>
          </a:bodyPr>
          <a:p>
            <a:pPr lvl="0" algn="ctr">
              <a:buClrTx/>
              <a:buSzTx/>
              <a:buFontTx/>
            </a:pPr>
            <a:r>
              <a:rPr lang="zh-CN" altLang="en-US" sz="2400" b="1">
                <a:solidFill>
                  <a:schemeClr val="bg1"/>
                </a:solidFill>
                <a:sym typeface="+mn-ea"/>
              </a:rPr>
              <a:t>预防脱水</a:t>
            </a:r>
            <a:endParaRPr lang="zh-CN" altLang="en-US" sz="2400" b="1">
              <a:solidFill>
                <a:schemeClr val="bg1"/>
              </a:solidFill>
              <a:sym typeface="+mn-ea"/>
            </a:endParaRPr>
          </a:p>
        </p:txBody>
      </p:sp>
      <p:sp>
        <p:nvSpPr>
          <p:cNvPr id="5" name="文本框 4"/>
          <p:cNvSpPr txBox="1"/>
          <p:nvPr>
            <p:custDataLst>
              <p:tags r:id="rId14"/>
            </p:custDataLst>
          </p:nvPr>
        </p:nvSpPr>
        <p:spPr>
          <a:xfrm>
            <a:off x="6671945" y="2136140"/>
            <a:ext cx="4961890" cy="1515745"/>
          </a:xfrm>
          <a:prstGeom prst="rect">
            <a:avLst/>
          </a:prstGeom>
          <a:noFill/>
        </p:spPr>
        <p:txBody>
          <a:bodyPr wrap="square" lIns="0" tIns="0" rIns="0" bIns="0" rtlCol="0">
            <a:noAutofit/>
          </a:bodyPr>
          <a:p>
            <a:pPr lvl="0" algn="just" hangingPunct="0">
              <a:lnSpc>
                <a:spcPct val="150000"/>
              </a:lnSpc>
              <a:buClrTx/>
              <a:buSzTx/>
              <a:buFontTx/>
            </a:pPr>
            <a:r>
              <a:rPr lang="zh-CN" altLang="en-US" dirty="0">
                <a:solidFill>
                  <a:srgbClr val="008693"/>
                </a:solidFill>
                <a:latin typeface="楷体" panose="02010609060101010101" charset="-122"/>
                <a:ea typeface="楷体" panose="02010609060101010101" charset="-122"/>
                <a:cs typeface="+mn-ea"/>
                <a:sym typeface="+mn-lt"/>
              </a:rPr>
              <a:t>脱水是诺如病毒感染性腹泻的主要死因，对严重病例尤其是幼儿及体弱者应及时输液或口服补液，以纠正脱水、酸中毒及电解质紊乱。</a:t>
            </a:r>
            <a:endParaRPr lang="zh-CN" altLang="en-US" dirty="0">
              <a:solidFill>
                <a:srgbClr val="008693"/>
              </a:solidFill>
              <a:latin typeface="楷体" panose="02010609060101010101" charset="-122"/>
              <a:ea typeface="楷体" panose="02010609060101010101" charset="-122"/>
              <a:cs typeface="+mn-ea"/>
              <a:sym typeface="+mn-lt"/>
            </a:endParaRPr>
          </a:p>
        </p:txBody>
      </p:sp>
      <p:sp>
        <p:nvSpPr>
          <p:cNvPr id="19" name="文本框 18"/>
          <p:cNvSpPr txBox="1"/>
          <p:nvPr>
            <p:custDataLst>
              <p:tags r:id="rId15"/>
            </p:custDataLst>
          </p:nvPr>
        </p:nvSpPr>
        <p:spPr>
          <a:xfrm>
            <a:off x="1991360" y="3933190"/>
            <a:ext cx="2540000" cy="460375"/>
          </a:xfrm>
          <a:prstGeom prst="rect">
            <a:avLst/>
          </a:prstGeom>
          <a:noFill/>
        </p:spPr>
        <p:txBody>
          <a:bodyPr wrap="square" rtlCol="0" anchor="t">
            <a:spAutoFit/>
          </a:bodyPr>
          <a:p>
            <a:pPr lvl="0" algn="ctr">
              <a:buClrTx/>
              <a:buSzTx/>
              <a:buFontTx/>
            </a:pPr>
            <a:r>
              <a:rPr lang="zh-CN" altLang="en-US" sz="2400" b="1">
                <a:solidFill>
                  <a:schemeClr val="bg1"/>
                </a:solidFill>
                <a:sym typeface="+mn-ea"/>
              </a:rPr>
              <a:t>日常护理</a:t>
            </a:r>
            <a:endParaRPr lang="zh-CN" altLang="en-US" sz="2400" b="1">
              <a:solidFill>
                <a:schemeClr val="bg1"/>
              </a:solidFill>
              <a:sym typeface="+mn-ea"/>
            </a:endParaRPr>
          </a:p>
        </p:txBody>
      </p:sp>
      <p:sp>
        <p:nvSpPr>
          <p:cNvPr id="23" name="文本框 22"/>
          <p:cNvSpPr txBox="1"/>
          <p:nvPr>
            <p:custDataLst>
              <p:tags r:id="rId16"/>
            </p:custDataLst>
          </p:nvPr>
        </p:nvSpPr>
        <p:spPr>
          <a:xfrm>
            <a:off x="7968615" y="4000500"/>
            <a:ext cx="2540000" cy="460375"/>
          </a:xfrm>
          <a:prstGeom prst="rect">
            <a:avLst/>
          </a:prstGeom>
          <a:noFill/>
        </p:spPr>
        <p:txBody>
          <a:bodyPr wrap="square" rtlCol="0" anchor="t">
            <a:spAutoFit/>
          </a:bodyPr>
          <a:p>
            <a:pPr lvl="0" algn="ctr">
              <a:buClrTx/>
              <a:buSzTx/>
              <a:buFontTx/>
            </a:pPr>
            <a:r>
              <a:rPr lang="zh-CN" altLang="en-US" sz="2400" b="1">
                <a:solidFill>
                  <a:schemeClr val="bg1"/>
                </a:solidFill>
                <a:sym typeface="+mn-ea"/>
              </a:rPr>
              <a:t>营养治疗</a:t>
            </a:r>
            <a:endParaRPr lang="zh-CN" altLang="en-US" sz="2400" b="1">
              <a:solidFill>
                <a:schemeClr val="bg1"/>
              </a:solidFill>
              <a:sym typeface="+mn-ea"/>
            </a:endParaRPr>
          </a:p>
        </p:txBody>
      </p:sp>
      <p:sp>
        <p:nvSpPr>
          <p:cNvPr id="26" name="文本框 25"/>
          <p:cNvSpPr txBox="1"/>
          <p:nvPr>
            <p:custDataLst>
              <p:tags r:id="rId17"/>
            </p:custDataLst>
          </p:nvPr>
        </p:nvSpPr>
        <p:spPr>
          <a:xfrm>
            <a:off x="916305" y="3663950"/>
            <a:ext cx="866140" cy="768350"/>
          </a:xfrm>
          <a:prstGeom prst="rect">
            <a:avLst/>
          </a:prstGeom>
          <a:noFill/>
        </p:spPr>
        <p:txBody>
          <a:bodyPr wrap="none" rtlCol="0">
            <a:spAutoFit/>
          </a:bodyPr>
          <a:p>
            <a:r>
              <a:rPr lang="en-US" altLang="zh-CN" sz="4400">
                <a:solidFill>
                  <a:srgbClr val="383D99"/>
                </a:solidFill>
              </a:rPr>
              <a:t>02</a:t>
            </a:r>
            <a:endParaRPr lang="en-US" altLang="zh-CN" sz="4400">
              <a:solidFill>
                <a:srgbClr val="383D99"/>
              </a:solidFill>
            </a:endParaRPr>
          </a:p>
        </p:txBody>
      </p:sp>
      <p:sp>
        <p:nvSpPr>
          <p:cNvPr id="28" name="文本框 27"/>
          <p:cNvSpPr txBox="1"/>
          <p:nvPr>
            <p:custDataLst>
              <p:tags r:id="rId18"/>
            </p:custDataLst>
          </p:nvPr>
        </p:nvSpPr>
        <p:spPr>
          <a:xfrm>
            <a:off x="10758805" y="3591560"/>
            <a:ext cx="866140" cy="768350"/>
          </a:xfrm>
          <a:prstGeom prst="rect">
            <a:avLst/>
          </a:prstGeom>
          <a:noFill/>
        </p:spPr>
        <p:txBody>
          <a:bodyPr wrap="none" rtlCol="0">
            <a:spAutoFit/>
          </a:bodyPr>
          <a:p>
            <a:r>
              <a:rPr lang="en-US" altLang="zh-CN" sz="4400">
                <a:solidFill>
                  <a:srgbClr val="383D99"/>
                </a:solidFill>
              </a:rPr>
              <a:t>04</a:t>
            </a:r>
            <a:endParaRPr lang="en-US" altLang="zh-CN" sz="4400">
              <a:solidFill>
                <a:srgbClr val="383D99"/>
              </a:solidFill>
            </a:endParaRPr>
          </a:p>
        </p:txBody>
      </p:sp>
      <p:sp>
        <p:nvSpPr>
          <p:cNvPr id="7" name="02"/>
          <p:cNvSpPr txBox="1"/>
          <p:nvPr>
            <p:custDataLst>
              <p:tags r:id="rId19"/>
            </p:custDataLst>
          </p:nvPr>
        </p:nvSpPr>
        <p:spPr>
          <a:xfrm>
            <a:off x="263525" y="55562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诺如病毒的治疗</a:t>
            </a:r>
            <a:endParaRPr lang="zh-CN" altLang="en-US" sz="4000" b="1" dirty="0">
              <a:solidFill>
                <a:srgbClr val="008693"/>
              </a:solidFill>
              <a:effectLst/>
              <a:cs typeface="+mn-ea"/>
              <a:sym typeface="+mn-lt"/>
            </a:endParaRPr>
          </a:p>
        </p:txBody>
      </p:sp>
      <p:sp>
        <p:nvSpPr>
          <p:cNvPr id="25" name="文本框 24"/>
          <p:cNvSpPr txBox="1"/>
          <p:nvPr>
            <p:custDataLst>
              <p:tags r:id="rId20"/>
            </p:custDataLst>
          </p:nvPr>
        </p:nvSpPr>
        <p:spPr>
          <a:xfrm>
            <a:off x="755650" y="1279525"/>
            <a:ext cx="866140" cy="768350"/>
          </a:xfrm>
          <a:prstGeom prst="rect">
            <a:avLst/>
          </a:prstGeom>
          <a:noFill/>
        </p:spPr>
        <p:txBody>
          <a:bodyPr wrap="none" rtlCol="0">
            <a:spAutoFit/>
          </a:bodyPr>
          <a:p>
            <a:r>
              <a:rPr lang="en-US" altLang="zh-CN" sz="4400">
                <a:solidFill>
                  <a:srgbClr val="383D99"/>
                </a:solidFill>
              </a:rPr>
              <a:t>01</a:t>
            </a:r>
            <a:endParaRPr lang="en-US" altLang="zh-CN" sz="4400">
              <a:solidFill>
                <a:srgbClr val="383D99"/>
              </a:solidFill>
            </a:endParaRPr>
          </a:p>
        </p:txBody>
      </p:sp>
      <p:sp>
        <p:nvSpPr>
          <p:cNvPr id="27" name="文本框 26"/>
          <p:cNvSpPr txBox="1"/>
          <p:nvPr>
            <p:custDataLst>
              <p:tags r:id="rId21"/>
            </p:custDataLst>
          </p:nvPr>
        </p:nvSpPr>
        <p:spPr>
          <a:xfrm>
            <a:off x="10758805" y="1196340"/>
            <a:ext cx="866140" cy="768350"/>
          </a:xfrm>
          <a:prstGeom prst="rect">
            <a:avLst/>
          </a:prstGeom>
          <a:noFill/>
        </p:spPr>
        <p:txBody>
          <a:bodyPr wrap="none" rtlCol="0">
            <a:spAutoFit/>
          </a:bodyPr>
          <a:p>
            <a:r>
              <a:rPr lang="en-US" altLang="zh-CN" sz="4400">
                <a:solidFill>
                  <a:srgbClr val="383D99"/>
                </a:solidFill>
              </a:rPr>
              <a:t>03</a:t>
            </a:r>
            <a:endParaRPr lang="en-US" altLang="zh-CN" sz="4400">
              <a:solidFill>
                <a:srgbClr val="383D99"/>
              </a:solidFill>
            </a:endParaRPr>
          </a:p>
        </p:txBody>
      </p:sp>
      <p:sp>
        <p:nvSpPr>
          <p:cNvPr id="30" name="文本框 29"/>
          <p:cNvSpPr txBox="1"/>
          <p:nvPr/>
        </p:nvSpPr>
        <p:spPr>
          <a:xfrm>
            <a:off x="5520055" y="3288665"/>
            <a:ext cx="1559560" cy="1047115"/>
          </a:xfrm>
          <a:prstGeom prst="rect">
            <a:avLst/>
          </a:prstGeom>
          <a:noFill/>
        </p:spPr>
        <p:txBody>
          <a:bodyPr wrap="square" rtlCol="0">
            <a:noAutofit/>
          </a:bodyPr>
          <a:p>
            <a:r>
              <a:rPr lang="zh-CN" altLang="en-US" sz="2000" b="1">
                <a:solidFill>
                  <a:srgbClr val="FF0000"/>
                </a:solidFill>
                <a:latin typeface="楷体" panose="02010609060101010101" charset="-122"/>
                <a:ea typeface="楷体" panose="02010609060101010101" charset="-122"/>
                <a:cs typeface="楷体" panose="02010609060101010101" charset="-122"/>
              </a:rPr>
              <a:t>脱水是</a:t>
            </a:r>
            <a:r>
              <a:rPr lang="en-US" altLang="zh-CN" sz="2000" b="1">
                <a:solidFill>
                  <a:srgbClr val="FF0000"/>
                </a:solidFill>
                <a:latin typeface="楷体" panose="02010609060101010101" charset="-122"/>
                <a:ea typeface="楷体" panose="02010609060101010101" charset="-122"/>
                <a:cs typeface="楷体" panose="02010609060101010101" charset="-122"/>
              </a:rPr>
              <a:t>NV</a:t>
            </a:r>
            <a:r>
              <a:rPr lang="zh-CN" altLang="en-US" sz="2000" b="1">
                <a:solidFill>
                  <a:srgbClr val="FF0000"/>
                </a:solidFill>
                <a:latin typeface="楷体" panose="02010609060101010101" charset="-122"/>
                <a:ea typeface="楷体" panose="02010609060101010101" charset="-122"/>
                <a:cs typeface="楷体" panose="02010609060101010101" charset="-122"/>
              </a:rPr>
              <a:t>感染性腹泻的主要死因</a:t>
            </a:r>
            <a:r>
              <a:rPr lang="en-US" altLang="zh-CN" sz="2000" b="1">
                <a:solidFill>
                  <a:srgbClr val="FF0000"/>
                </a:solidFill>
                <a:latin typeface="楷体" panose="02010609060101010101" charset="-122"/>
                <a:ea typeface="楷体" panose="02010609060101010101" charset="-122"/>
                <a:cs typeface="楷体" panose="02010609060101010101" charset="-122"/>
              </a:rPr>
              <a:t>!!!</a:t>
            </a:r>
            <a:endParaRPr lang="en-US" altLang="zh-CN" sz="2000" b="1">
              <a:solidFill>
                <a:srgbClr val="FF0000"/>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30"/>
                                        </p:tgtEl>
                                        <p:attrNameLst>
                                          <p:attrName>ppt_x</p:attrName>
                                        </p:attrNameLst>
                                      </p:cBhvr>
                                      <p:tavLst>
                                        <p:tav tm="0">
                                          <p:val>
                                            <p:strVal val="ppt_x"/>
                                          </p:val>
                                        </p:tav>
                                        <p:tav tm="100000">
                                          <p:val>
                                            <p:strVal val="ppt_x"/>
                                          </p:val>
                                        </p:tav>
                                      </p:tavLst>
                                    </p:anim>
                                    <p:anim calcmode="lin" valueType="num">
                                      <p:cBhvr additive="base">
                                        <p:cTn id="14" dur="500"/>
                                        <p:tgtEl>
                                          <p:spTgt spid="30"/>
                                        </p:tgtEl>
                                        <p:attrNameLst>
                                          <p:attrName>ppt_y</p:attrName>
                                        </p:attrNameLst>
                                      </p:cBhvr>
                                      <p:tavLst>
                                        <p:tav tm="0">
                                          <p:val>
                                            <p:strVal val="ppt_y"/>
                                          </p:val>
                                        </p:tav>
                                        <p:tav tm="100000">
                                          <p:val>
                                            <p:strVal val="1+ppt_h/2"/>
                                          </p:val>
                                        </p:tav>
                                      </p:tavLst>
                                    </p:anim>
                                    <p:set>
                                      <p:cBhvr>
                                        <p:cTn id="15"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p:bldP spid="3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623836" y="1457448"/>
            <a:ext cx="9360903" cy="553720"/>
          </a:xfrm>
          <a:prstGeom prst="rect">
            <a:avLst/>
          </a:prstGeom>
          <a:noFill/>
        </p:spPr>
        <p:txBody>
          <a:bodyPr wrap="square" lIns="0" tIns="0" rIns="0" bIns="0" rtlCol="0">
            <a:spAutoFit/>
          </a:bodyPr>
          <a:p>
            <a:pPr algn="just" hangingPunct="0">
              <a:lnSpc>
                <a:spcPct val="150000"/>
              </a:lnSpc>
            </a:pPr>
            <a:r>
              <a:rPr lang="zh-CN" altLang="en-US" sz="2400" dirty="0">
                <a:solidFill>
                  <a:schemeClr val="tx1"/>
                </a:solidFill>
                <a:latin typeface="楷体" panose="02010609060101010101" charset="-122"/>
                <a:ea typeface="楷体" panose="02010609060101010101" charset="-122"/>
                <a:cs typeface="楷体" panose="02010609060101010101" charset="-122"/>
                <a:sym typeface="+mn-lt"/>
              </a:rPr>
              <a:t>诺如病毒感染病人呕吐物</a:t>
            </a:r>
            <a:r>
              <a:rPr lang="en-US" altLang="zh-CN" sz="2400" dirty="0">
                <a:solidFill>
                  <a:schemeClr val="tx1"/>
                </a:solidFill>
                <a:latin typeface="楷体" panose="02010609060101010101" charset="-122"/>
                <a:ea typeface="楷体" panose="02010609060101010101" charset="-122"/>
                <a:cs typeface="楷体" panose="02010609060101010101" charset="-122"/>
                <a:sym typeface="+mn-lt"/>
              </a:rPr>
              <a:t>/</a:t>
            </a:r>
            <a:r>
              <a:rPr lang="zh-CN" altLang="en-US" sz="2400" dirty="0">
                <a:solidFill>
                  <a:schemeClr val="tx1"/>
                </a:solidFill>
                <a:latin typeface="楷体" panose="02010609060101010101" charset="-122"/>
                <a:ea typeface="楷体" panose="02010609060101010101" charset="-122"/>
                <a:cs typeface="楷体" panose="02010609060101010101" charset="-122"/>
                <a:sym typeface="+mn-lt"/>
              </a:rPr>
              <a:t>溢出粪便污染地方的处理方式：</a:t>
            </a:r>
            <a:endParaRPr lang="zh-CN" altLang="en-US" sz="2400" dirty="0">
              <a:solidFill>
                <a:schemeClr val="tx1"/>
              </a:solidFill>
              <a:latin typeface="楷体" panose="02010609060101010101" charset="-122"/>
              <a:ea typeface="楷体" panose="02010609060101010101" charset="-122"/>
              <a:cs typeface="楷体" panose="02010609060101010101" charset="-122"/>
              <a:sym typeface="+mn-lt"/>
            </a:endParaRPr>
          </a:p>
        </p:txBody>
      </p:sp>
      <p:sp>
        <p:nvSpPr>
          <p:cNvPr id="8" name="02"/>
          <p:cNvSpPr txBox="1"/>
          <p:nvPr>
            <p:custDataLst>
              <p:tags r:id="rId2"/>
            </p:custDataLst>
          </p:nvPr>
        </p:nvSpPr>
        <p:spPr>
          <a:xfrm>
            <a:off x="262890"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诺如病毒的治疗</a:t>
            </a:r>
            <a:endParaRPr lang="zh-CN" altLang="en-US" sz="4000" b="1" dirty="0">
              <a:solidFill>
                <a:srgbClr val="008693"/>
              </a:solidFill>
              <a:effectLst/>
              <a:cs typeface="+mn-ea"/>
              <a:sym typeface="+mn-lt"/>
            </a:endParaRPr>
          </a:p>
        </p:txBody>
      </p:sp>
      <p:pic>
        <p:nvPicPr>
          <p:cNvPr id="9" name="图片 8"/>
          <p:cNvPicPr>
            <a:picLocks noChangeAspect="1"/>
          </p:cNvPicPr>
          <p:nvPr>
            <p:custDataLst>
              <p:tags r:id="rId3"/>
            </p:custDataLst>
          </p:nvPr>
        </p:nvPicPr>
        <p:blipFill>
          <a:blip r:embed="rId4"/>
          <a:stretch>
            <a:fillRect/>
          </a:stretch>
        </p:blipFill>
        <p:spPr>
          <a:xfrm>
            <a:off x="7176135" y="404495"/>
            <a:ext cx="4860925" cy="5895340"/>
          </a:xfrm>
          <a:prstGeom prst="rect">
            <a:avLst/>
          </a:prstGeom>
        </p:spPr>
      </p:pic>
      <p:sp>
        <p:nvSpPr>
          <p:cNvPr id="4" name="文本框 3"/>
          <p:cNvSpPr txBox="1"/>
          <p:nvPr>
            <p:custDataLst>
              <p:tags r:id="rId5"/>
            </p:custDataLst>
          </p:nvPr>
        </p:nvSpPr>
        <p:spPr>
          <a:xfrm>
            <a:off x="767080" y="1988820"/>
            <a:ext cx="8562340" cy="4943475"/>
          </a:xfrm>
          <a:prstGeom prst="rect">
            <a:avLst/>
          </a:prstGeom>
          <a:noFill/>
        </p:spPr>
        <p:txBody>
          <a:bodyPr wrap="square" lIns="0" tIns="0" rIns="0" bIns="0" rtlCol="0">
            <a:noAutofit/>
          </a:bodyPr>
          <a:p>
            <a:pPr algn="just" hangingPunct="0">
              <a:lnSpc>
                <a:spcPct val="150000"/>
              </a:lnSpc>
            </a:pPr>
            <a:r>
              <a:rPr lang="en-US" altLang="zh-CN" dirty="0">
                <a:solidFill>
                  <a:srgbClr val="008693"/>
                </a:solidFill>
                <a:latin typeface="楷体" panose="02010609060101010101" charset="-122"/>
                <a:ea typeface="楷体" panose="02010609060101010101" charset="-122"/>
                <a:cs typeface="楷体" panose="02010609060101010101" charset="-122"/>
                <a:sym typeface="+mn-lt"/>
              </a:rPr>
              <a:t>1</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、安排其他人士远离被污染的</a:t>
            </a:r>
            <a:r>
              <a:rPr lang="zh-CN" altLang="en-US">
                <a:solidFill>
                  <a:srgbClr val="008693"/>
                </a:solidFill>
                <a:latin typeface="楷体" panose="02010609060101010101" charset="-122"/>
                <a:ea typeface="楷体" panose="02010609060101010101" charset="-122"/>
                <a:cs typeface="楷体" panose="02010609060101010101" charset="-122"/>
                <a:sym typeface="+mn-lt"/>
              </a:rPr>
              <a:t>地方。</a:t>
            </a:r>
            <a:endParaRPr lang="zh-CN" altLang="en-US">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en-US" altLang="zh-CN">
                <a:solidFill>
                  <a:srgbClr val="008693"/>
                </a:solidFill>
                <a:latin typeface="楷体" panose="02010609060101010101" charset="-122"/>
                <a:ea typeface="楷体" panose="02010609060101010101" charset="-122"/>
                <a:cs typeface="楷体" panose="02010609060101010101" charset="-122"/>
                <a:sym typeface="+mn-lt"/>
              </a:rPr>
              <a:t>2</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、在整个清理呕吐物的过程中，须戴上手套及</a:t>
            </a:r>
            <a:r>
              <a:rPr lang="zh-CN" altLang="en-US">
                <a:solidFill>
                  <a:srgbClr val="008693"/>
                </a:solidFill>
                <a:latin typeface="楷体" panose="02010609060101010101" charset="-122"/>
                <a:ea typeface="楷体" panose="02010609060101010101" charset="-122"/>
                <a:cs typeface="楷体" panose="02010609060101010101" charset="-122"/>
                <a:sym typeface="+mn-lt"/>
              </a:rPr>
              <a:t>口罩</a:t>
            </a:r>
            <a:endParaRPr lang="zh-CN" altLang="en-US">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en-US" altLang="zh-CN">
                <a:solidFill>
                  <a:srgbClr val="008693"/>
                </a:solidFill>
                <a:latin typeface="楷体" panose="02010609060101010101" charset="-122"/>
                <a:ea typeface="楷体" panose="02010609060101010101" charset="-122"/>
                <a:cs typeface="楷体" panose="02010609060101010101" charset="-122"/>
                <a:sym typeface="+mn-lt"/>
              </a:rPr>
              <a:t>3</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、如果呕吐和腹泻发生的附近范围有未覆盖好的食物，应丢弃所有</a:t>
            </a:r>
            <a:r>
              <a:rPr lang="zh-CN" altLang="en-US">
                <a:solidFill>
                  <a:srgbClr val="008693"/>
                </a:solidFill>
                <a:latin typeface="楷体" panose="02010609060101010101" charset="-122"/>
                <a:ea typeface="楷体" panose="02010609060101010101" charset="-122"/>
                <a:cs typeface="楷体" panose="02010609060101010101" charset="-122"/>
                <a:sym typeface="+mn-lt"/>
              </a:rPr>
              <a:t>食物</a:t>
            </a:r>
            <a:endParaRPr lang="zh-CN" altLang="en-US">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en-US" altLang="zh-CN" dirty="0">
                <a:solidFill>
                  <a:srgbClr val="008693"/>
                </a:solidFill>
                <a:latin typeface="楷体" panose="02010609060101010101" charset="-122"/>
                <a:ea typeface="楷体" panose="02010609060101010101" charset="-122"/>
                <a:cs typeface="楷体" panose="02010609060101010101" charset="-122"/>
                <a:sym typeface="+mn-lt"/>
              </a:rPr>
              <a:t>4</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、清理弄脏的床单和衣服前应先将固体污秽物移除，接着浸在</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1</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比</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49</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稀释家用漂白水（</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1</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份含</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5.25%</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次氯酸钠的家用漂白水加入</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49</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份清水中）内</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30</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分钟，然后才清洗。若未能实时浸洗，便应把它们放置在密封的袋内，并尽快处理</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5</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、用即弃抹布由外至内抹去呕吐物</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溢出粪便，及后用</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1</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比</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49</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稀释家用漂白水（</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1</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份含</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5.25%</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次氯酸钠的家用漂白水加入</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49</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份清水中）清洗及消毒受染污的地方表面及附近广泛地方（最好消毒从呕吐物</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粪便溢出边缘起</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2</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米内的范围），尤其是经常接触的地方，如门把手，扶手等。</a:t>
            </a:r>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r>
              <a:rPr lang="zh-CN" altLang="en-US" dirty="0">
                <a:solidFill>
                  <a:srgbClr val="008693"/>
                </a:solidFill>
                <a:latin typeface="楷体" panose="02010609060101010101" charset="-122"/>
                <a:ea typeface="楷体" panose="02010609060101010101" charset="-122"/>
                <a:cs typeface="楷体" panose="02010609060101010101" charset="-122"/>
                <a:sym typeface="+mn-lt"/>
              </a:rPr>
              <a:t>让漂白水在染污的地方表面停留约</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15</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至</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30</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分钟，令病毒变成不活跃，然后再以清水清洗，并让表面自然风干。</a:t>
            </a:r>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endParaRPr lang="zh-CN" altLang="en-US" sz="1600" dirty="0">
              <a:solidFill>
                <a:schemeClr val="tx1"/>
              </a:solidFill>
              <a:latin typeface="楷体" panose="02010609060101010101" charset="-122"/>
              <a:ea typeface="楷体" panose="02010609060101010101" charset="-122"/>
              <a:cs typeface="楷体" panose="02010609060101010101" charset="-122"/>
              <a:sym typeface="+mn-lt"/>
            </a:endParaRPr>
          </a:p>
          <a:p>
            <a:pPr algn="just" hangingPunct="0">
              <a:lnSpc>
                <a:spcPct val="150000"/>
              </a:lnSpc>
            </a:pPr>
            <a:endParaRPr lang="zh-CN" altLang="en-US" sz="1600" dirty="0">
              <a:solidFill>
                <a:schemeClr val="tx1"/>
              </a:solidFill>
              <a:latin typeface="楷体" panose="02010609060101010101" charset="-122"/>
              <a:ea typeface="楷体" panose="02010609060101010101" charset="-122"/>
              <a:cs typeface="楷体" panose="0201060906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80838"/>
            <a:ext cx="11974286" cy="4218707"/>
          </a:xfrm>
          <a:prstGeom prst="rect">
            <a:avLst/>
          </a:prstGeom>
        </p:spPr>
      </p:pic>
      <p:grpSp>
        <p:nvGrpSpPr>
          <p:cNvPr id="16" name="组合 15"/>
          <p:cNvGrpSpPr/>
          <p:nvPr/>
        </p:nvGrpSpPr>
        <p:grpSpPr>
          <a:xfrm>
            <a:off x="1524000" y="607396"/>
            <a:ext cx="9666514" cy="5132905"/>
            <a:chOff x="660400" y="382524"/>
            <a:chExt cx="10915650" cy="5751576"/>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82524"/>
              <a:ext cx="10915650" cy="5751576"/>
            </a:xfrm>
            <a:prstGeom prst="rect">
              <a:avLst/>
            </a:prstGeom>
          </p:spPr>
        </p:pic>
        <p:sp>
          <p:nvSpPr>
            <p:cNvPr id="18" name="矩形 17"/>
            <p:cNvSpPr/>
            <p:nvPr/>
          </p:nvSpPr>
          <p:spPr>
            <a:xfrm>
              <a:off x="972459" y="834199"/>
              <a:ext cx="10276566" cy="4981575"/>
            </a:xfrm>
            <a:prstGeom prst="rect">
              <a:avLst/>
            </a:prstGeom>
            <a:noFill/>
            <a:ln w="28575">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62" y="541525"/>
            <a:ext cx="6000000" cy="6000000"/>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787" y="-26578"/>
            <a:ext cx="571054" cy="568103"/>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b="34557"/>
          <a:stretch>
            <a:fillRect/>
          </a:stretch>
        </p:blipFill>
        <p:spPr>
          <a:xfrm>
            <a:off x="0" y="5886258"/>
            <a:ext cx="12192000" cy="1010025"/>
          </a:xfrm>
          <a:prstGeom prst="rect">
            <a:avLst/>
          </a:prstGeom>
        </p:spPr>
      </p:pic>
      <p:sp>
        <p:nvSpPr>
          <p:cNvPr id="7" name="文本框 6"/>
          <p:cNvSpPr txBox="1"/>
          <p:nvPr/>
        </p:nvSpPr>
        <p:spPr>
          <a:xfrm>
            <a:off x="5280907" y="3028954"/>
            <a:ext cx="5241950" cy="768350"/>
          </a:xfrm>
          <a:prstGeom prst="rect">
            <a:avLst/>
          </a:prstGeom>
          <a:noFill/>
        </p:spPr>
        <p:txBody>
          <a:bodyPr wrap="square" rtlCol="0">
            <a:spAutoFit/>
          </a:bodyPr>
          <a:lstStyle/>
          <a:p>
            <a:pPr lvl="0" algn="ctr">
              <a:defRPr/>
            </a:pPr>
            <a:r>
              <a:rPr lang="zh-CN" altLang="en-US" sz="4400" b="1" dirty="0">
                <a:solidFill>
                  <a:srgbClr val="008693"/>
                </a:solidFill>
                <a:cs typeface="+mn-ea"/>
                <a:sym typeface="+mn-lt"/>
              </a:rPr>
              <a:t>感染后怎么办</a:t>
            </a:r>
            <a:endParaRPr lang="zh-CN" altLang="en-US" sz="4400" b="1" dirty="0">
              <a:solidFill>
                <a:srgbClr val="008693"/>
              </a:solidFill>
              <a:cs typeface="+mn-ea"/>
              <a:sym typeface="+mn-lt"/>
            </a:endParaRPr>
          </a:p>
        </p:txBody>
      </p:sp>
      <p:sp>
        <p:nvSpPr>
          <p:cNvPr id="8" name="文本框 7"/>
          <p:cNvSpPr txBox="1"/>
          <p:nvPr/>
        </p:nvSpPr>
        <p:spPr>
          <a:xfrm>
            <a:off x="6585446" y="1872100"/>
            <a:ext cx="2249805" cy="922020"/>
          </a:xfrm>
          <a:prstGeom prst="rect">
            <a:avLst/>
          </a:prstGeom>
          <a:noFill/>
        </p:spPr>
        <p:txBody>
          <a:bodyPr wrap="none" rtlCol="0">
            <a:spAutoFit/>
          </a:bodyPr>
          <a:lstStyle/>
          <a:p>
            <a:pPr algn="ctr"/>
            <a:r>
              <a:rPr lang="zh-CN" altLang="en-US" sz="5400" b="1" dirty="0">
                <a:solidFill>
                  <a:srgbClr val="008693"/>
                </a:solidFill>
                <a:cs typeface="+mn-ea"/>
                <a:sym typeface="+mn-lt"/>
              </a:rPr>
              <a:t>第五章</a:t>
            </a:r>
            <a:endParaRPr lang="zh-CN" altLang="en-US" sz="5400" b="1" dirty="0">
              <a:solidFill>
                <a:srgbClr val="008693"/>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allOve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矩形 5"/>
          <p:cNvSpPr/>
          <p:nvPr>
            <p:custDataLst>
              <p:tags r:id="rId1"/>
            </p:custDataLst>
          </p:nvPr>
        </p:nvSpPr>
        <p:spPr>
          <a:xfrm>
            <a:off x="839470" y="1844675"/>
            <a:ext cx="6050915" cy="3067050"/>
          </a:xfrm>
          <a:prstGeom prst="rect">
            <a:avLst/>
          </a:prstGeom>
        </p:spPr>
        <p:txBody>
          <a:bodyPr wrap="square">
            <a:noAutofit/>
          </a:bodyPr>
          <a:lstStyle/>
          <a:p>
            <a:pPr algn="just">
              <a:lnSpc>
                <a:spcPct val="150000"/>
              </a:lnSpc>
            </a:pPr>
            <a:r>
              <a:rPr lang="zh-CN" altLang="en-US" dirty="0">
                <a:solidFill>
                  <a:srgbClr val="008693"/>
                </a:solidFill>
                <a:latin typeface="楷体" panose="02010609060101010101" charset="-122"/>
                <a:ea typeface="楷体" panose="02010609060101010101" charset="-122"/>
                <a:cs typeface="楷体" panose="02010609060101010101" charset="-122"/>
              </a:rPr>
              <a:t>感染诺如病毒后，一般情况下无需特殊治疗，以对症支持治疗为主，大部分患者</a:t>
            </a:r>
            <a:r>
              <a:rPr lang="en-US" altLang="zh-CN" dirty="0">
                <a:solidFill>
                  <a:srgbClr val="008693"/>
                </a:solidFill>
                <a:latin typeface="楷体" panose="02010609060101010101" charset="-122"/>
                <a:ea typeface="楷体" panose="02010609060101010101" charset="-122"/>
                <a:cs typeface="楷体" panose="02010609060101010101" charset="-122"/>
              </a:rPr>
              <a:t>1-3</a:t>
            </a:r>
            <a:r>
              <a:rPr lang="zh-CN" altLang="en-US" dirty="0">
                <a:solidFill>
                  <a:srgbClr val="008693"/>
                </a:solidFill>
                <a:latin typeface="楷体" panose="02010609060101010101" charset="-122"/>
                <a:ea typeface="楷体" panose="02010609060101010101" charset="-122"/>
                <a:cs typeface="楷体" panose="02010609060101010101" charset="-122"/>
              </a:rPr>
              <a:t>天会好转，所以大家不要太焦虑。</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患者需根据病情居家或入院隔离至症状完全消失后</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3</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天，检测呈诺如病毒阳性但无感染性腹泻症状的隐性感染者，也需居家隔离</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3</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天。</a:t>
            </a:r>
            <a:endParaRPr lang="zh-CN" altLang="en-US" dirty="0">
              <a:solidFill>
                <a:srgbClr val="008693"/>
              </a:solidFill>
              <a:latin typeface="楷体" panose="02010609060101010101" charset="-122"/>
              <a:ea typeface="楷体" panose="02010609060101010101" charset="-122"/>
              <a:cs typeface="楷体" panose="02010609060101010101" charset="-122"/>
              <a:sym typeface="+mn-ea"/>
            </a:endParaRPr>
          </a:p>
          <a:p>
            <a:pPr latinLnBrk="1">
              <a:lnSpc>
                <a:spcPct val="200000"/>
              </a:lnSpc>
            </a:pPr>
            <a:r>
              <a:rPr lang="zh-CN" altLang="en-US" dirty="0">
                <a:solidFill>
                  <a:srgbClr val="008693"/>
                </a:solidFill>
                <a:latin typeface="楷体" panose="02010609060101010101" charset="-122"/>
                <a:ea typeface="楷体" panose="02010609060101010101" charset="-122"/>
                <a:sym typeface="+mn-ea"/>
              </a:rPr>
              <a:t>对诺如感染目前并没什么特效药可以治疗，抗生素只能杀死细菌，对诺如病毒无效！</a:t>
            </a:r>
            <a:endParaRPr lang="zh-CN" altLang="en-US" dirty="0">
              <a:solidFill>
                <a:srgbClr val="008693"/>
              </a:solidFill>
              <a:latin typeface="楷体" panose="02010609060101010101" charset="-122"/>
              <a:ea typeface="楷体" panose="02010609060101010101" charset="-122"/>
            </a:endParaRPr>
          </a:p>
          <a:p>
            <a:pPr latinLnBrk="1">
              <a:lnSpc>
                <a:spcPct val="200000"/>
              </a:lnSpc>
            </a:pPr>
            <a:r>
              <a:rPr lang="zh-CN" altLang="en-US" dirty="0">
                <a:solidFill>
                  <a:srgbClr val="008693"/>
                </a:solidFill>
                <a:latin typeface="楷体" panose="02010609060101010101" charset="-122"/>
                <a:ea typeface="楷体" panose="02010609060101010101" charset="-122"/>
                <a:sym typeface="+mn-ea"/>
              </a:rPr>
              <a:t>我们能做的主要是对呕吐、腹泻等症状进行对症处理，改善不适。</a:t>
            </a:r>
            <a:endParaRPr lang="zh-CN" altLang="en-US" dirty="0">
              <a:solidFill>
                <a:srgbClr val="008693"/>
              </a:solidFill>
              <a:latin typeface="楷体" panose="02010609060101010101" charset="-122"/>
              <a:ea typeface="楷体" panose="02010609060101010101" charset="-122"/>
            </a:endParaRPr>
          </a:p>
          <a:p>
            <a:pPr algn="just">
              <a:lnSpc>
                <a:spcPct val="150000"/>
              </a:lnSpc>
            </a:pPr>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p:txBody>
      </p:sp>
      <p:sp>
        <p:nvSpPr>
          <p:cNvPr id="4" name="圆角矩形 64"/>
          <p:cNvSpPr/>
          <p:nvPr>
            <p:custDataLst>
              <p:tags r:id="rId2"/>
            </p:custDataLst>
          </p:nvPr>
        </p:nvSpPr>
        <p:spPr>
          <a:xfrm flipH="1">
            <a:off x="1127760" y="908685"/>
            <a:ext cx="4014470" cy="743585"/>
          </a:xfrm>
          <a:prstGeom prst="parallelogram">
            <a:avLst/>
          </a:prstGeom>
          <a:solidFill>
            <a:srgbClr val="0086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solidFill>
                  <a:schemeClr val="bg1"/>
                </a:solidFill>
                <a:cs typeface="+mn-ea"/>
                <a:sym typeface="+mn-lt"/>
              </a:rPr>
              <a:t>感染期间居家隔离</a:t>
            </a:r>
            <a:endParaRPr lang="zh-CN" altLang="en-US" sz="2400" b="1" dirty="0">
              <a:solidFill>
                <a:schemeClr val="bg1"/>
              </a:solidFill>
              <a:cs typeface="+mn-ea"/>
              <a:sym typeface="+mn-lt"/>
            </a:endParaRPr>
          </a:p>
        </p:txBody>
      </p:sp>
      <p:pic>
        <p:nvPicPr>
          <p:cNvPr id="13" name="图片 12"/>
          <p:cNvPicPr>
            <a:picLocks noChangeAspect="1"/>
          </p:cNvPicPr>
          <p:nvPr>
            <p:custDataLst>
              <p:tags r:id="rId3"/>
            </p:custDataLst>
          </p:nvPr>
        </p:nvPicPr>
        <p:blipFill>
          <a:blip r:embed="rId4"/>
          <a:stretch>
            <a:fillRect/>
          </a:stretch>
        </p:blipFill>
        <p:spPr>
          <a:xfrm>
            <a:off x="7058220" y="1892360"/>
            <a:ext cx="4356092" cy="33473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drape"/>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2"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1" animBg="1"/>
      <p:bldP spid="4" grpId="2"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矩形 3"/>
          <p:cNvSpPr/>
          <p:nvPr>
            <p:custDataLst>
              <p:tags r:id="rId1"/>
            </p:custDataLst>
          </p:nvPr>
        </p:nvSpPr>
        <p:spPr>
          <a:xfrm>
            <a:off x="1127448" y="2305615"/>
            <a:ext cx="5832648" cy="2245360"/>
          </a:xfrm>
          <a:prstGeom prst="rect">
            <a:avLst/>
          </a:prstGeom>
        </p:spPr>
        <p:txBody>
          <a:bodyPr wrap="square">
            <a:spAutoFit/>
          </a:bodyPr>
          <a:lstStyle/>
          <a:p>
            <a:pPr latinLnBrk="1"/>
            <a:r>
              <a:rPr lang="zh-CN" altLang="en-US" sz="2000" dirty="0">
                <a:solidFill>
                  <a:srgbClr val="008693"/>
                </a:solidFill>
                <a:latin typeface="楷体" panose="02010609060101010101" charset="-122"/>
                <a:ea typeface="楷体" panose="02010609060101010101" charset="-122"/>
              </a:rPr>
              <a:t>不一定！</a:t>
            </a:r>
            <a:endParaRPr lang="zh-CN" altLang="en-US" sz="2000" dirty="0">
              <a:solidFill>
                <a:srgbClr val="008693"/>
              </a:solidFill>
              <a:latin typeface="楷体" panose="02010609060101010101" charset="-122"/>
              <a:ea typeface="楷体" panose="02010609060101010101" charset="-122"/>
            </a:endParaRPr>
          </a:p>
          <a:p>
            <a:pPr latinLnBrk="1"/>
            <a:r>
              <a:rPr lang="zh-CN" altLang="en-US" sz="2000" dirty="0">
                <a:solidFill>
                  <a:srgbClr val="008693"/>
                </a:solidFill>
                <a:latin typeface="楷体" panose="02010609060101010101" charset="-122"/>
                <a:ea typeface="楷体" panose="02010609060101010101" charset="-122"/>
              </a:rPr>
              <a:t>比如说，</a:t>
            </a:r>
            <a:r>
              <a:rPr lang="zh-CN" altLang="en-US" sz="2000" b="1" dirty="0">
                <a:solidFill>
                  <a:srgbClr val="008693"/>
                </a:solidFill>
                <a:latin typeface="楷体" panose="02010609060101010101" charset="-122"/>
                <a:ea typeface="楷体" panose="02010609060101010101" charset="-122"/>
              </a:rPr>
              <a:t>婴幼儿、老人、孕妇和有基础性疾病的患者</a:t>
            </a:r>
            <a:r>
              <a:rPr lang="zh-CN" altLang="en-US" sz="2000" dirty="0">
                <a:solidFill>
                  <a:srgbClr val="008693"/>
                </a:solidFill>
                <a:latin typeface="楷体" panose="02010609060101010101" charset="-122"/>
                <a:ea typeface="楷体" panose="02010609060101010101" charset="-122"/>
              </a:rPr>
              <a:t>可能会发展成为重症，生病期间需密切关注健康状况。</a:t>
            </a:r>
            <a:endParaRPr lang="zh-CN" altLang="en-US" sz="2000" dirty="0">
              <a:solidFill>
                <a:srgbClr val="008693"/>
              </a:solidFill>
              <a:latin typeface="楷体" panose="02010609060101010101" charset="-122"/>
              <a:ea typeface="楷体" panose="02010609060101010101" charset="-122"/>
            </a:endParaRPr>
          </a:p>
          <a:p>
            <a:pPr latinLnBrk="1"/>
            <a:r>
              <a:rPr lang="zh-CN" altLang="en-US" sz="2000" b="1" dirty="0">
                <a:solidFill>
                  <a:srgbClr val="008693"/>
                </a:solidFill>
                <a:latin typeface="楷体" panose="02010609060101010101" charset="-122"/>
                <a:ea typeface="楷体" panose="02010609060101010101" charset="-122"/>
              </a:rPr>
              <a:t>如果出现脱水症状</a:t>
            </a:r>
            <a:r>
              <a:rPr lang="zh-CN" altLang="en-US" sz="2000" dirty="0">
                <a:solidFill>
                  <a:srgbClr val="008693"/>
                </a:solidFill>
                <a:latin typeface="楷体" panose="02010609060101010101" charset="-122"/>
                <a:ea typeface="楷体" panose="02010609060101010101" charset="-122"/>
              </a:rPr>
              <a:t>（主要表现为</a:t>
            </a:r>
            <a:r>
              <a:rPr lang="zh-CN" altLang="en-US" sz="2000" b="1" dirty="0">
                <a:solidFill>
                  <a:srgbClr val="008693"/>
                </a:solidFill>
                <a:latin typeface="楷体" panose="02010609060101010101" charset="-122"/>
                <a:ea typeface="楷体" panose="02010609060101010101" charset="-122"/>
              </a:rPr>
              <a:t>少尿、口干、咽干、站立时感头晕目眩，儿童表现为啼哭无泪、异常瞌睡或烦躁</a:t>
            </a:r>
            <a:r>
              <a:rPr lang="zh-CN" altLang="en-US" sz="2000" dirty="0">
                <a:solidFill>
                  <a:srgbClr val="008693"/>
                </a:solidFill>
                <a:latin typeface="楷体" panose="02010609060101010101" charset="-122"/>
                <a:ea typeface="楷体" panose="02010609060101010101" charset="-122"/>
              </a:rPr>
              <a:t>），应立即送医。</a:t>
            </a:r>
            <a:endParaRPr lang="zh-CN" altLang="en-US" sz="2000" dirty="0">
              <a:solidFill>
                <a:srgbClr val="008693"/>
              </a:solidFill>
              <a:latin typeface="楷体" panose="02010609060101010101" charset="-122"/>
              <a:ea typeface="楷体" panose="02010609060101010101" charset="-122"/>
            </a:endParaRPr>
          </a:p>
        </p:txBody>
      </p:sp>
      <p:sp>
        <p:nvSpPr>
          <p:cNvPr id="3" name="PA-文本框 12"/>
          <p:cNvSpPr txBox="1"/>
          <p:nvPr>
            <p:custDataLst>
              <p:tags r:id="rId2"/>
            </p:custDataLst>
          </p:nvPr>
        </p:nvSpPr>
        <p:spPr>
          <a:xfrm>
            <a:off x="857885" y="1315720"/>
            <a:ext cx="7082790" cy="1145540"/>
          </a:xfrm>
          <a:prstGeom prst="rect">
            <a:avLst/>
          </a:prstGeom>
          <a:noFill/>
        </p:spPr>
        <p:txBody>
          <a:bodyPr wrap="square" rtlCol="0">
            <a:noAutofit/>
          </a:bodyPr>
          <a:lstStyle/>
          <a:p>
            <a:pPr algn="dist"/>
            <a:r>
              <a:rPr lang="en-US" altLang="zh-CN" sz="3200" b="1" dirty="0">
                <a:solidFill>
                  <a:srgbClr val="008E9C"/>
                </a:solidFill>
                <a:latin typeface="楷体" panose="02010609060101010101" charset="-122"/>
                <a:ea typeface="楷体" panose="02010609060101010101" charset="-122"/>
                <a:cs typeface="楷体" panose="02010609060101010101" charset="-122"/>
                <a:sym typeface="+mn-lt"/>
              </a:rPr>
              <a:t>1-3</a:t>
            </a:r>
            <a:r>
              <a:rPr lang="zh-CN" altLang="en-US" sz="3200" b="1" dirty="0">
                <a:solidFill>
                  <a:srgbClr val="008E9C"/>
                </a:solidFill>
                <a:latin typeface="楷体" panose="02010609060101010101" charset="-122"/>
                <a:ea typeface="楷体" panose="02010609060101010101" charset="-122"/>
                <a:cs typeface="楷体" panose="02010609060101010101" charset="-122"/>
                <a:sym typeface="+mn-lt"/>
              </a:rPr>
              <a:t>天就会好转，意思是不用看医生吗</a:t>
            </a:r>
            <a:endParaRPr lang="zh-CN" altLang="en-US" sz="3200" b="1" dirty="0">
              <a:solidFill>
                <a:srgbClr val="008E9C"/>
              </a:solidFill>
              <a:latin typeface="楷体" panose="02010609060101010101" charset="-122"/>
              <a:ea typeface="楷体" panose="02010609060101010101" charset="-122"/>
              <a:cs typeface="楷体" panose="02010609060101010101" charset="-122"/>
              <a:sym typeface="+mn-lt"/>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1150" t="13714" r="19551" b="14300"/>
          <a:stretch>
            <a:fillRect/>
          </a:stretch>
        </p:blipFill>
        <p:spPr>
          <a:xfrm>
            <a:off x="7751817" y="1700274"/>
            <a:ext cx="3672408" cy="38147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wind"/>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矩形 5"/>
          <p:cNvSpPr/>
          <p:nvPr>
            <p:custDataLst>
              <p:tags r:id="rId1"/>
            </p:custDataLst>
          </p:nvPr>
        </p:nvSpPr>
        <p:spPr>
          <a:xfrm>
            <a:off x="4728483" y="980607"/>
            <a:ext cx="6336704" cy="4646295"/>
          </a:xfrm>
          <a:prstGeom prst="rect">
            <a:avLst/>
          </a:prstGeom>
        </p:spPr>
        <p:txBody>
          <a:bodyPr wrap="square">
            <a:spAutoFit/>
          </a:bodyPr>
          <a:lstStyle/>
          <a:p>
            <a:pPr>
              <a:lnSpc>
                <a:spcPct val="200000"/>
              </a:lnSpc>
            </a:pPr>
            <a:r>
              <a:rPr lang="zh-CN" altLang="en-US" sz="3200" b="1" dirty="0">
                <a:solidFill>
                  <a:srgbClr val="008693"/>
                </a:solidFill>
                <a:cs typeface="+mn-ea"/>
                <a:sym typeface="+mn-lt"/>
              </a:rPr>
              <a:t>感染后在家要怎么做</a:t>
            </a:r>
            <a:endParaRPr lang="zh-CN" altLang="en-US" sz="3200" b="1" dirty="0">
              <a:solidFill>
                <a:srgbClr val="008693"/>
              </a:solidFill>
              <a:cs typeface="+mn-ea"/>
              <a:sym typeface="+mn-lt"/>
            </a:endParaRPr>
          </a:p>
          <a:p>
            <a:pPr>
              <a:lnSpc>
                <a:spcPct val="200000"/>
              </a:lnSpc>
            </a:pPr>
            <a:endParaRPr lang="en-US" altLang="zh-CN" sz="3200" b="1" dirty="0">
              <a:solidFill>
                <a:srgbClr val="008693"/>
              </a:solidFill>
              <a:cs typeface="+mn-ea"/>
              <a:sym typeface="+mn-lt"/>
            </a:endParaRPr>
          </a:p>
          <a:p>
            <a:pPr latinLnBrk="1"/>
            <a:r>
              <a:rPr lang="zh-CN" altLang="en-US" sz="2400" dirty="0">
                <a:solidFill>
                  <a:srgbClr val="008693"/>
                </a:solidFill>
                <a:latin typeface="楷体" panose="02010609060101010101" charset="-122"/>
                <a:ea typeface="楷体" panose="02010609060101010101" charset="-122"/>
                <a:cs typeface="楷体" panose="02010609060101010101" charset="-122"/>
              </a:rPr>
              <a:t>确诊后，从患病到症状完全消失后</a:t>
            </a:r>
            <a:r>
              <a:rPr lang="en-US" altLang="zh-CN" sz="2400" dirty="0">
                <a:solidFill>
                  <a:srgbClr val="008693"/>
                </a:solidFill>
                <a:latin typeface="楷体" panose="02010609060101010101" charset="-122"/>
                <a:ea typeface="楷体" panose="02010609060101010101" charset="-122"/>
                <a:cs typeface="楷体" panose="02010609060101010101" charset="-122"/>
              </a:rPr>
              <a:t>3</a:t>
            </a:r>
            <a:r>
              <a:rPr lang="zh-CN" altLang="en-US" sz="2400" dirty="0">
                <a:solidFill>
                  <a:srgbClr val="008693"/>
                </a:solidFill>
                <a:latin typeface="楷体" panose="02010609060101010101" charset="-122"/>
                <a:ea typeface="楷体" panose="02010609060101010101" charset="-122"/>
                <a:cs typeface="楷体" panose="02010609060101010101" charset="-122"/>
              </a:rPr>
              <a:t>天内须居家隔离，避免传播给他人；</a:t>
            </a:r>
            <a:endParaRPr lang="zh-CN" altLang="en-US" sz="2400" dirty="0">
              <a:solidFill>
                <a:srgbClr val="008693"/>
              </a:solidFill>
              <a:latin typeface="楷体" panose="02010609060101010101" charset="-122"/>
              <a:ea typeface="楷体" panose="02010609060101010101" charset="-122"/>
              <a:cs typeface="楷体" panose="02010609060101010101" charset="-122"/>
            </a:endParaRPr>
          </a:p>
          <a:p>
            <a:pPr latinLnBrk="1"/>
            <a:r>
              <a:rPr lang="zh-CN" altLang="en-US" sz="2400" dirty="0">
                <a:solidFill>
                  <a:srgbClr val="008693"/>
                </a:solidFill>
                <a:latin typeface="楷体" panose="02010609060101010101" charset="-122"/>
                <a:ea typeface="楷体" panose="02010609060101010101" charset="-122"/>
                <a:cs typeface="楷体" panose="02010609060101010101" charset="-122"/>
              </a:rPr>
              <a:t>患者住所要经常开窗通风，保持室内空气流通；</a:t>
            </a:r>
            <a:endParaRPr lang="zh-CN" altLang="en-US" sz="2400" dirty="0">
              <a:solidFill>
                <a:srgbClr val="008693"/>
              </a:solidFill>
              <a:latin typeface="楷体" panose="02010609060101010101" charset="-122"/>
              <a:ea typeface="楷体" panose="02010609060101010101" charset="-122"/>
              <a:cs typeface="楷体" panose="02010609060101010101" charset="-122"/>
            </a:endParaRPr>
          </a:p>
          <a:p>
            <a:pPr latinLnBrk="1"/>
            <a:r>
              <a:rPr lang="zh-CN" altLang="en-US" sz="2400" dirty="0">
                <a:solidFill>
                  <a:srgbClr val="008693"/>
                </a:solidFill>
                <a:latin typeface="楷体" panose="02010609060101010101" charset="-122"/>
                <a:ea typeface="楷体" panose="02010609060101010101" charset="-122"/>
                <a:cs typeface="楷体" panose="02010609060101010101" charset="-122"/>
              </a:rPr>
              <a:t>患者居家期间尽量不要和家人近距离接触；</a:t>
            </a:r>
            <a:endParaRPr lang="zh-CN" altLang="en-US" sz="2400" dirty="0">
              <a:solidFill>
                <a:srgbClr val="008693"/>
              </a:solidFill>
              <a:latin typeface="楷体" panose="02010609060101010101" charset="-122"/>
              <a:ea typeface="楷体" panose="02010609060101010101" charset="-122"/>
              <a:cs typeface="楷体" panose="02010609060101010101" charset="-122"/>
            </a:endParaRPr>
          </a:p>
          <a:p>
            <a:pPr latinLnBrk="1"/>
            <a:r>
              <a:rPr lang="zh-CN" altLang="en-US" sz="2400" dirty="0">
                <a:solidFill>
                  <a:srgbClr val="008693"/>
                </a:solidFill>
                <a:latin typeface="楷体" panose="02010609060101010101" charset="-122"/>
                <a:ea typeface="楷体" panose="02010609060101010101" charset="-122"/>
                <a:cs typeface="楷体" panose="02010609060101010101" charset="-122"/>
              </a:rPr>
              <a:t>应使用自己独立的饮食用具等生活用品，而且要远离厨房，不要加工处理食物；</a:t>
            </a:r>
            <a:endParaRPr lang="zh-CN" altLang="en-US" sz="2400" dirty="0">
              <a:solidFill>
                <a:srgbClr val="008693"/>
              </a:solidFill>
              <a:latin typeface="楷体" panose="02010609060101010101" charset="-122"/>
              <a:ea typeface="楷体" panose="02010609060101010101" charset="-122"/>
              <a:cs typeface="楷体" panose="02010609060101010101" charset="-122"/>
            </a:endParaRPr>
          </a:p>
          <a:p>
            <a:pPr latinLnBrk="1"/>
            <a:r>
              <a:rPr lang="zh-CN" altLang="en-US" sz="2400" dirty="0">
                <a:solidFill>
                  <a:srgbClr val="008693"/>
                </a:solidFill>
                <a:latin typeface="楷体" panose="02010609060101010101" charset="-122"/>
                <a:ea typeface="楷体" panose="02010609060101010101" charset="-122"/>
                <a:cs typeface="楷体" panose="02010609060101010101" charset="-122"/>
              </a:rPr>
              <a:t>最好能安排独立的厕所。</a:t>
            </a:r>
            <a:endParaRPr lang="zh-CN" altLang="en-US" sz="2400" dirty="0">
              <a:solidFill>
                <a:srgbClr val="008693"/>
              </a:solidFill>
              <a:latin typeface="楷体" panose="02010609060101010101" charset="-122"/>
              <a:ea typeface="楷体" panose="02010609060101010101" charset="-122"/>
              <a:cs typeface="楷体" panose="02010609060101010101"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11424" y="800108"/>
            <a:ext cx="4311811" cy="431181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b="13305"/>
          <a:stretch>
            <a:fillRect/>
          </a:stretch>
        </p:blipFill>
        <p:spPr>
          <a:xfrm>
            <a:off x="47625" y="4251960"/>
            <a:ext cx="12230100" cy="261495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431" y="4857750"/>
            <a:ext cx="462339" cy="652921"/>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83343" r="78212"/>
          <a:stretch>
            <a:fillRect/>
          </a:stretch>
        </p:blipFill>
        <p:spPr>
          <a:xfrm>
            <a:off x="7404789" y="5400744"/>
            <a:ext cx="553895" cy="789865"/>
          </a:xfrm>
          <a:prstGeom prst="rect">
            <a:avLst/>
          </a:prstGeom>
        </p:spPr>
      </p:pic>
      <p:sp>
        <p:nvSpPr>
          <p:cNvPr id="9" name="02"/>
          <p:cNvSpPr txBox="1"/>
          <p:nvPr/>
        </p:nvSpPr>
        <p:spPr>
          <a:xfrm>
            <a:off x="479485" y="261012"/>
            <a:ext cx="2968238" cy="922020"/>
          </a:xfrm>
          <a:prstGeom prst="rect">
            <a:avLst/>
          </a:prstGeom>
          <a:noFill/>
        </p:spPr>
        <p:txBody>
          <a:bodyPr vert="horz" wrap="square" rtlCol="0">
            <a:spAutoFit/>
          </a:bodyPr>
          <a:lstStyle/>
          <a:p>
            <a:pPr algn="ctr"/>
            <a:r>
              <a:rPr lang="zh-CN" altLang="en-US" sz="5400" dirty="0">
                <a:solidFill>
                  <a:srgbClr val="008693"/>
                </a:solidFill>
                <a:cs typeface="+mn-ea"/>
                <a:sym typeface="+mn-lt"/>
              </a:rPr>
              <a:t> 目录</a:t>
            </a:r>
            <a:endParaRPr lang="zh-CN" altLang="en-US" sz="5400" dirty="0">
              <a:solidFill>
                <a:srgbClr val="008693"/>
              </a:solidFill>
              <a:cs typeface="+mn-ea"/>
              <a:sym typeface="+mn-lt"/>
            </a:endParaRPr>
          </a:p>
        </p:txBody>
      </p:sp>
      <p:sp>
        <p:nvSpPr>
          <p:cNvPr id="3" name="PA-矩形 6"/>
          <p:cNvSpPr/>
          <p:nvPr>
            <p:custDataLst>
              <p:tags r:id="rId5"/>
            </p:custDataLst>
          </p:nvPr>
        </p:nvSpPr>
        <p:spPr>
          <a:xfrm>
            <a:off x="1738179" y="1857771"/>
            <a:ext cx="4872937" cy="583565"/>
          </a:xfrm>
          <a:prstGeom prst="rect">
            <a:avLst/>
          </a:prstGeom>
          <a:noFill/>
          <a:ln>
            <a:noFill/>
          </a:ln>
        </p:spPr>
        <p:txBody>
          <a:bodyPr wrap="square">
            <a:spAutoFit/>
          </a:bodyPr>
          <a:lstStyle/>
          <a:p>
            <a:pPr lvl="0" defTabSz="914400"/>
            <a:r>
              <a:rPr lang="zh-CN" altLang="en-US" sz="3200" kern="0" dirty="0">
                <a:solidFill>
                  <a:srgbClr val="008693"/>
                </a:solidFill>
                <a:latin typeface="楷体" panose="02010609060101010101" charset="-122"/>
                <a:ea typeface="楷体" panose="02010609060101010101" charset="-122"/>
                <a:cs typeface="+mn-ea"/>
                <a:sym typeface="+mn-lt"/>
              </a:rPr>
              <a:t>什么是诺如病毒</a:t>
            </a:r>
            <a:endParaRPr kumimoji="0" lang="zh-CN" altLang="en-US" sz="3200" i="0" u="none" strike="noStrike" kern="0" cap="none" spc="0" normalizeH="0" baseline="0" noProof="0" dirty="0">
              <a:ln>
                <a:noFill/>
              </a:ln>
              <a:solidFill>
                <a:srgbClr val="008693"/>
              </a:solidFill>
              <a:effectLst/>
              <a:uLnTx/>
              <a:uFillTx/>
              <a:latin typeface="楷体" panose="02010609060101010101" charset="-122"/>
              <a:ea typeface="楷体" panose="02010609060101010101" charset="-122"/>
              <a:cs typeface="+mn-ea"/>
              <a:sym typeface="+mn-lt"/>
            </a:endParaRPr>
          </a:p>
        </p:txBody>
      </p:sp>
      <p:sp>
        <p:nvSpPr>
          <p:cNvPr id="4" name="PA-圆角矩形 18"/>
          <p:cNvSpPr>
            <a:spLocks noChangeAspect="1"/>
          </p:cNvSpPr>
          <p:nvPr>
            <p:custDataLst>
              <p:tags r:id="rId6"/>
            </p:custDataLst>
          </p:nvPr>
        </p:nvSpPr>
        <p:spPr>
          <a:xfrm>
            <a:off x="1161816" y="1922631"/>
            <a:ext cx="487430" cy="507502"/>
          </a:xfrm>
          <a:prstGeom prst="round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srgbClr val="008693"/>
                </a:solidFill>
                <a:effectLst/>
                <a:uLnTx/>
                <a:uFillTx/>
                <a:cs typeface="+mn-ea"/>
                <a:sym typeface="+mn-lt"/>
              </a:rPr>
              <a:t>1</a:t>
            </a:r>
            <a:endParaRPr kumimoji="0" lang="en-US" altLang="zh-CN" sz="2400" i="0" u="none" strike="noStrike" kern="0" cap="none" spc="0" normalizeH="0" baseline="0" noProof="0" dirty="0">
              <a:ln>
                <a:noFill/>
              </a:ln>
              <a:solidFill>
                <a:srgbClr val="008693"/>
              </a:solidFill>
              <a:effectLst/>
              <a:uLnTx/>
              <a:uFillTx/>
              <a:cs typeface="+mn-ea"/>
              <a:sym typeface="+mn-lt"/>
            </a:endParaRPr>
          </a:p>
        </p:txBody>
      </p:sp>
      <p:sp>
        <p:nvSpPr>
          <p:cNvPr id="6" name="PA-矩形 6"/>
          <p:cNvSpPr/>
          <p:nvPr>
            <p:custDataLst>
              <p:tags r:id="rId7"/>
            </p:custDataLst>
          </p:nvPr>
        </p:nvSpPr>
        <p:spPr>
          <a:xfrm>
            <a:off x="5912675" y="1853245"/>
            <a:ext cx="4872936" cy="583565"/>
          </a:xfrm>
          <a:prstGeom prst="rect">
            <a:avLst/>
          </a:prstGeom>
          <a:noFill/>
          <a:ln>
            <a:noFill/>
          </a:ln>
        </p:spPr>
        <p:txBody>
          <a:bodyPr wrap="square">
            <a:spAutoFit/>
          </a:bodyPr>
          <a:lstStyle/>
          <a:p>
            <a:pPr lvl="0" defTabSz="914400"/>
            <a:r>
              <a:rPr kumimoji="0" lang="zh-CN" altLang="en-US" sz="3200" i="0" u="none" strike="noStrike" kern="0" cap="none" spc="0" normalizeH="0" baseline="0" noProof="0" dirty="0">
                <a:ln>
                  <a:noFill/>
                </a:ln>
                <a:solidFill>
                  <a:srgbClr val="008693"/>
                </a:solidFill>
                <a:effectLst/>
                <a:uLnTx/>
                <a:uFillTx/>
                <a:latin typeface="楷体" panose="02010609060101010101" charset="-122"/>
                <a:ea typeface="楷体" panose="02010609060101010101" charset="-122"/>
                <a:cs typeface="+mn-ea"/>
                <a:sym typeface="+mn-lt"/>
              </a:rPr>
              <a:t>诺如病毒主要症状</a:t>
            </a:r>
            <a:endParaRPr kumimoji="0" lang="zh-CN" altLang="en-US" sz="3200" i="0" u="none" strike="noStrike" kern="0" cap="none" spc="0" normalizeH="0" baseline="0" noProof="0" dirty="0">
              <a:ln>
                <a:noFill/>
              </a:ln>
              <a:solidFill>
                <a:srgbClr val="008693"/>
              </a:solidFill>
              <a:effectLst/>
              <a:uLnTx/>
              <a:uFillTx/>
              <a:latin typeface="楷体" panose="02010609060101010101" charset="-122"/>
              <a:ea typeface="楷体" panose="02010609060101010101" charset="-122"/>
              <a:cs typeface="+mn-ea"/>
              <a:sym typeface="+mn-lt"/>
            </a:endParaRPr>
          </a:p>
        </p:txBody>
      </p:sp>
      <p:sp>
        <p:nvSpPr>
          <p:cNvPr id="8" name="PA-圆角矩形 18"/>
          <p:cNvSpPr>
            <a:spLocks noChangeAspect="1"/>
          </p:cNvSpPr>
          <p:nvPr>
            <p:custDataLst>
              <p:tags r:id="rId8"/>
            </p:custDataLst>
          </p:nvPr>
        </p:nvSpPr>
        <p:spPr>
          <a:xfrm>
            <a:off x="5359928" y="1902202"/>
            <a:ext cx="487430" cy="507502"/>
          </a:xfrm>
          <a:prstGeom prst="round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srgbClr val="008693"/>
                </a:solidFill>
                <a:effectLst/>
                <a:uLnTx/>
                <a:uFillTx/>
                <a:cs typeface="+mn-ea"/>
                <a:sym typeface="+mn-lt"/>
              </a:rPr>
              <a:t>2</a:t>
            </a:r>
            <a:endParaRPr kumimoji="0" lang="en-US" altLang="zh-CN" sz="2400" i="0" u="none" strike="noStrike" kern="0" cap="none" spc="0" normalizeH="0" baseline="0" noProof="0" dirty="0">
              <a:ln>
                <a:noFill/>
              </a:ln>
              <a:solidFill>
                <a:srgbClr val="008693"/>
              </a:solidFill>
              <a:effectLst/>
              <a:uLnTx/>
              <a:uFillTx/>
              <a:cs typeface="+mn-ea"/>
              <a:sym typeface="+mn-lt"/>
            </a:endParaRPr>
          </a:p>
        </p:txBody>
      </p:sp>
      <p:sp>
        <p:nvSpPr>
          <p:cNvPr id="11" name="PA-矩形 6"/>
          <p:cNvSpPr/>
          <p:nvPr>
            <p:custDataLst>
              <p:tags r:id="rId9"/>
            </p:custDataLst>
          </p:nvPr>
        </p:nvSpPr>
        <p:spPr>
          <a:xfrm>
            <a:off x="1775461" y="2708897"/>
            <a:ext cx="4872935" cy="583565"/>
          </a:xfrm>
          <a:prstGeom prst="rect">
            <a:avLst/>
          </a:prstGeom>
          <a:noFill/>
          <a:ln>
            <a:noFill/>
          </a:ln>
        </p:spPr>
        <p:txBody>
          <a:bodyPr wrap="square">
            <a:spAutoFit/>
          </a:bodyPr>
          <a:lstStyle/>
          <a:p>
            <a:pPr lvl="0" defTabSz="914400"/>
            <a:r>
              <a:rPr kumimoji="0" lang="zh-CN" altLang="en-US" sz="3200" i="0" u="none" strike="noStrike" kern="0" cap="none" spc="0" normalizeH="0" baseline="0" noProof="0" dirty="0">
                <a:ln>
                  <a:noFill/>
                </a:ln>
                <a:solidFill>
                  <a:srgbClr val="008693"/>
                </a:solidFill>
                <a:effectLst/>
                <a:uLnTx/>
                <a:uFillTx/>
                <a:latin typeface="楷体" panose="02010609060101010101" charset="-122"/>
                <a:ea typeface="楷体" panose="02010609060101010101" charset="-122"/>
                <a:cs typeface="+mn-ea"/>
                <a:sym typeface="+mn-lt"/>
              </a:rPr>
              <a:t>诺如病毒传播途径</a:t>
            </a:r>
            <a:endParaRPr kumimoji="0" lang="zh-CN" altLang="en-US" sz="3200" i="0" u="none" strike="noStrike" kern="0" cap="none" spc="0" normalizeH="0" baseline="0" noProof="0" dirty="0">
              <a:ln>
                <a:noFill/>
              </a:ln>
              <a:solidFill>
                <a:srgbClr val="008693"/>
              </a:solidFill>
              <a:effectLst/>
              <a:uLnTx/>
              <a:uFillTx/>
              <a:latin typeface="楷体" panose="02010609060101010101" charset="-122"/>
              <a:ea typeface="楷体" panose="02010609060101010101" charset="-122"/>
              <a:cs typeface="+mn-ea"/>
              <a:sym typeface="+mn-lt"/>
            </a:endParaRPr>
          </a:p>
        </p:txBody>
      </p:sp>
      <p:sp>
        <p:nvSpPr>
          <p:cNvPr id="19" name="PA-圆角矩形 18"/>
          <p:cNvSpPr>
            <a:spLocks noChangeAspect="1"/>
          </p:cNvSpPr>
          <p:nvPr>
            <p:custDataLst>
              <p:tags r:id="rId10"/>
            </p:custDataLst>
          </p:nvPr>
        </p:nvSpPr>
        <p:spPr>
          <a:xfrm>
            <a:off x="1181532" y="2756462"/>
            <a:ext cx="487430" cy="507502"/>
          </a:xfrm>
          <a:prstGeom prst="round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srgbClr val="008693"/>
                </a:solidFill>
                <a:effectLst/>
                <a:uLnTx/>
                <a:uFillTx/>
                <a:cs typeface="+mn-ea"/>
                <a:sym typeface="+mn-lt"/>
              </a:rPr>
              <a:t>3</a:t>
            </a:r>
            <a:endParaRPr kumimoji="0" lang="en-US" altLang="zh-CN" sz="2400" i="0" u="none" strike="noStrike" kern="0" cap="none" spc="0" normalizeH="0" baseline="0" noProof="0" dirty="0">
              <a:ln>
                <a:noFill/>
              </a:ln>
              <a:solidFill>
                <a:srgbClr val="008693"/>
              </a:solidFill>
              <a:effectLst/>
              <a:uLnTx/>
              <a:uFillTx/>
              <a:cs typeface="+mn-ea"/>
              <a:sym typeface="+mn-lt"/>
            </a:endParaRPr>
          </a:p>
        </p:txBody>
      </p:sp>
      <p:sp>
        <p:nvSpPr>
          <p:cNvPr id="21" name="PA-矩形 6"/>
          <p:cNvSpPr/>
          <p:nvPr>
            <p:custDataLst>
              <p:tags r:id="rId11"/>
            </p:custDataLst>
          </p:nvPr>
        </p:nvSpPr>
        <p:spPr>
          <a:xfrm>
            <a:off x="6024200" y="2636875"/>
            <a:ext cx="4872936" cy="583565"/>
          </a:xfrm>
          <a:prstGeom prst="rect">
            <a:avLst/>
          </a:prstGeom>
          <a:noFill/>
          <a:ln>
            <a:noFill/>
          </a:ln>
        </p:spPr>
        <p:txBody>
          <a:bodyPr wrap="square">
            <a:spAutoFit/>
          </a:bodyPr>
          <a:lstStyle/>
          <a:p>
            <a:pPr lvl="0" defTabSz="914400"/>
            <a:r>
              <a:rPr kumimoji="0" lang="zh-CN" altLang="en-US" sz="3200" i="0" u="none" strike="noStrike" kern="0" cap="none" spc="0" normalizeH="0" baseline="0" noProof="0" dirty="0">
                <a:ln>
                  <a:noFill/>
                </a:ln>
                <a:solidFill>
                  <a:srgbClr val="008693"/>
                </a:solidFill>
                <a:effectLst/>
                <a:uLnTx/>
                <a:uFillTx/>
                <a:latin typeface="楷体" panose="02010609060101010101" charset="-122"/>
                <a:ea typeface="楷体" panose="02010609060101010101" charset="-122"/>
                <a:cs typeface="+mn-ea"/>
                <a:sym typeface="+mn-lt"/>
              </a:rPr>
              <a:t>诺如病毒的治疗</a:t>
            </a:r>
            <a:endParaRPr kumimoji="0" lang="zh-CN" altLang="en-US" sz="3200" i="0" u="none" strike="noStrike" kern="0" cap="none" spc="0" normalizeH="0" baseline="0" noProof="0" dirty="0">
              <a:ln>
                <a:noFill/>
              </a:ln>
              <a:solidFill>
                <a:srgbClr val="008693"/>
              </a:solidFill>
              <a:effectLst/>
              <a:uLnTx/>
              <a:uFillTx/>
              <a:latin typeface="楷体" panose="02010609060101010101" charset="-122"/>
              <a:ea typeface="楷体" panose="02010609060101010101" charset="-122"/>
              <a:cs typeface="+mn-ea"/>
              <a:sym typeface="+mn-lt"/>
            </a:endParaRPr>
          </a:p>
        </p:txBody>
      </p:sp>
      <p:sp>
        <p:nvSpPr>
          <p:cNvPr id="23" name="PA-圆角矩形 18"/>
          <p:cNvSpPr>
            <a:spLocks noChangeAspect="1"/>
          </p:cNvSpPr>
          <p:nvPr>
            <p:custDataLst>
              <p:tags r:id="rId12"/>
            </p:custDataLst>
          </p:nvPr>
        </p:nvSpPr>
        <p:spPr>
          <a:xfrm>
            <a:off x="5383050" y="2708881"/>
            <a:ext cx="487430" cy="507502"/>
          </a:xfrm>
          <a:prstGeom prst="round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srgbClr val="008693"/>
                </a:solidFill>
                <a:effectLst/>
                <a:uLnTx/>
                <a:uFillTx/>
                <a:cs typeface="+mn-ea"/>
                <a:sym typeface="+mn-lt"/>
              </a:rPr>
              <a:t>4</a:t>
            </a:r>
            <a:endParaRPr kumimoji="0" lang="en-US" altLang="zh-CN" sz="2400" i="0" u="none" strike="noStrike" kern="0" cap="none" spc="0" normalizeH="0" baseline="0" noProof="0" dirty="0">
              <a:ln>
                <a:noFill/>
              </a:ln>
              <a:solidFill>
                <a:srgbClr val="008693"/>
              </a:solidFill>
              <a:effectLst/>
              <a:uLnTx/>
              <a:uFillTx/>
              <a:cs typeface="+mn-ea"/>
              <a:sym typeface="+mn-lt"/>
            </a:endParaRPr>
          </a:p>
        </p:txBody>
      </p:sp>
      <p:pic>
        <p:nvPicPr>
          <p:cNvPr id="10" name="图片 9" descr="D:\A工作文件夹\下载数据表格\有用素材\1ba931251650ccee83f5679d20a9ffc8 (1).png1ba931251650ccee83f5679d20a9ffc8 (1)"/>
          <p:cNvPicPr>
            <a:picLocks noChangeAspect="1"/>
          </p:cNvPicPr>
          <p:nvPr/>
        </p:nvPicPr>
        <p:blipFill>
          <a:blip r:embed="rId13"/>
          <a:srcRect/>
          <a:stretch>
            <a:fillRect/>
          </a:stretch>
        </p:blipFill>
        <p:spPr>
          <a:xfrm>
            <a:off x="9194800" y="1869440"/>
            <a:ext cx="3634105" cy="5452110"/>
          </a:xfrm>
          <a:prstGeom prst="rect">
            <a:avLst/>
          </a:prstGeom>
        </p:spPr>
      </p:pic>
      <p:sp>
        <p:nvSpPr>
          <p:cNvPr id="7" name="PA-圆角矩形 18"/>
          <p:cNvSpPr>
            <a:spLocks noChangeAspect="1"/>
          </p:cNvSpPr>
          <p:nvPr>
            <p:custDataLst>
              <p:tags r:id="rId14"/>
            </p:custDataLst>
          </p:nvPr>
        </p:nvSpPr>
        <p:spPr>
          <a:xfrm>
            <a:off x="5427777" y="3573072"/>
            <a:ext cx="487430" cy="507502"/>
          </a:xfrm>
          <a:prstGeom prst="roundRect">
            <a:avLst/>
          </a:prstGeom>
          <a:solidFill>
            <a:schemeClr val="bg1"/>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srgbClr val="008693"/>
                </a:solidFill>
                <a:effectLst/>
                <a:uLnTx/>
                <a:uFillTx/>
                <a:cs typeface="+mn-ea"/>
                <a:sym typeface="+mn-lt"/>
              </a:rPr>
              <a:t>6</a:t>
            </a:r>
            <a:endParaRPr kumimoji="0" lang="en-US" altLang="zh-CN" sz="2400" i="0" u="none" strike="noStrike" kern="0" cap="none" spc="0" normalizeH="0" baseline="0" noProof="0" dirty="0">
              <a:ln>
                <a:noFill/>
              </a:ln>
              <a:solidFill>
                <a:srgbClr val="008693"/>
              </a:solidFill>
              <a:effectLst/>
              <a:uLnTx/>
              <a:uFillTx/>
              <a:cs typeface="+mn-ea"/>
              <a:sym typeface="+mn-lt"/>
            </a:endParaRPr>
          </a:p>
        </p:txBody>
      </p:sp>
      <p:sp>
        <p:nvSpPr>
          <p:cNvPr id="12" name="PA-圆角矩形 18"/>
          <p:cNvSpPr>
            <a:spLocks noChangeAspect="1"/>
          </p:cNvSpPr>
          <p:nvPr>
            <p:custDataLst>
              <p:tags r:id="rId15"/>
            </p:custDataLst>
          </p:nvPr>
        </p:nvSpPr>
        <p:spPr>
          <a:xfrm>
            <a:off x="1161212" y="3644827"/>
            <a:ext cx="487430" cy="507502"/>
          </a:xfrm>
          <a:prstGeom prst="roundRect">
            <a:avLst/>
          </a:prstGeom>
          <a:solidFill>
            <a:schemeClr val="bg1"/>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srgbClr val="008693"/>
                </a:solidFill>
                <a:effectLst/>
                <a:uLnTx/>
                <a:uFillTx/>
                <a:cs typeface="+mn-ea"/>
                <a:sym typeface="+mn-lt"/>
              </a:rPr>
              <a:t>5</a:t>
            </a:r>
            <a:endParaRPr kumimoji="0" lang="en-US" altLang="zh-CN" sz="2400" i="0" u="none" strike="noStrike" kern="0" cap="none" spc="0" normalizeH="0" baseline="0" noProof="0" dirty="0">
              <a:ln>
                <a:noFill/>
              </a:ln>
              <a:solidFill>
                <a:srgbClr val="008693"/>
              </a:solidFill>
              <a:effectLst/>
              <a:uLnTx/>
              <a:uFillTx/>
              <a:cs typeface="+mn-ea"/>
              <a:sym typeface="+mn-lt"/>
            </a:endParaRPr>
          </a:p>
        </p:txBody>
      </p:sp>
      <p:sp>
        <p:nvSpPr>
          <p:cNvPr id="13" name="文本框 12"/>
          <p:cNvSpPr txBox="1"/>
          <p:nvPr/>
        </p:nvSpPr>
        <p:spPr>
          <a:xfrm>
            <a:off x="1775460" y="3564890"/>
            <a:ext cx="3220720" cy="583565"/>
          </a:xfrm>
          <a:prstGeom prst="rect">
            <a:avLst/>
          </a:prstGeom>
          <a:noFill/>
        </p:spPr>
        <p:txBody>
          <a:bodyPr wrap="square" rtlCol="0">
            <a:spAutoFit/>
          </a:bodyPr>
          <a:p>
            <a:r>
              <a:rPr lang="zh-CN" altLang="en-US" sz="3200">
                <a:solidFill>
                  <a:srgbClr val="008693"/>
                </a:solidFill>
                <a:latin typeface="楷体" panose="02010609060101010101" charset="-122"/>
                <a:ea typeface="楷体" panose="02010609060101010101" charset="-122"/>
              </a:rPr>
              <a:t>感染后如何处理</a:t>
            </a:r>
            <a:endParaRPr lang="zh-CN" altLang="en-US" sz="3200">
              <a:solidFill>
                <a:srgbClr val="008693"/>
              </a:solidFill>
              <a:latin typeface="楷体" panose="02010609060101010101" charset="-122"/>
              <a:ea typeface="楷体" panose="02010609060101010101" charset="-122"/>
            </a:endParaRPr>
          </a:p>
        </p:txBody>
      </p:sp>
      <p:sp>
        <p:nvSpPr>
          <p:cNvPr id="14" name="文本框 13"/>
          <p:cNvSpPr txBox="1"/>
          <p:nvPr/>
        </p:nvSpPr>
        <p:spPr>
          <a:xfrm>
            <a:off x="6240145" y="3515995"/>
            <a:ext cx="3326765" cy="583565"/>
          </a:xfrm>
          <a:prstGeom prst="rect">
            <a:avLst/>
          </a:prstGeom>
          <a:noFill/>
        </p:spPr>
        <p:txBody>
          <a:bodyPr wrap="square" rtlCol="0">
            <a:spAutoFit/>
          </a:bodyPr>
          <a:p>
            <a:r>
              <a:rPr lang="zh-CN" altLang="en-US" sz="3200">
                <a:solidFill>
                  <a:srgbClr val="008693"/>
                </a:solidFill>
                <a:latin typeface="楷体" panose="02010609060101010101" charset="-122"/>
                <a:ea typeface="楷体" panose="02010609060101010101" charset="-122"/>
              </a:rPr>
              <a:t>个人和家庭预防</a:t>
            </a:r>
            <a:endParaRPr lang="zh-CN" altLang="en-US" sz="3200">
              <a:solidFill>
                <a:srgbClr val="008693"/>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anim calcmode="lin" valueType="num">
                                      <p:cBhvr>
                                        <p:cTn id="26" dur="750" fill="hold"/>
                                        <p:tgtEl>
                                          <p:spTgt spid="10"/>
                                        </p:tgtEl>
                                        <p:attrNameLst>
                                          <p:attrName>ppt_x</p:attrName>
                                        </p:attrNameLst>
                                      </p:cBhvr>
                                      <p:tavLst>
                                        <p:tav tm="0">
                                          <p:val>
                                            <p:strVal val="#ppt_x"/>
                                          </p:val>
                                        </p:tav>
                                        <p:tav tm="100000">
                                          <p:val>
                                            <p:strVal val="#ppt_x"/>
                                          </p:val>
                                        </p:tav>
                                      </p:tavLst>
                                    </p:anim>
                                    <p:anim calcmode="lin" valueType="num">
                                      <p:cBhvr>
                                        <p:cTn id="2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80838"/>
            <a:ext cx="11974286" cy="4218707"/>
          </a:xfrm>
          <a:prstGeom prst="rect">
            <a:avLst/>
          </a:prstGeom>
        </p:spPr>
      </p:pic>
      <p:grpSp>
        <p:nvGrpSpPr>
          <p:cNvPr id="16" name="组合 15"/>
          <p:cNvGrpSpPr/>
          <p:nvPr/>
        </p:nvGrpSpPr>
        <p:grpSpPr>
          <a:xfrm>
            <a:off x="1524000" y="607396"/>
            <a:ext cx="9666514" cy="5132905"/>
            <a:chOff x="660400" y="382524"/>
            <a:chExt cx="10915650" cy="5751576"/>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82524"/>
              <a:ext cx="10915650" cy="5751576"/>
            </a:xfrm>
            <a:prstGeom prst="rect">
              <a:avLst/>
            </a:prstGeom>
          </p:spPr>
        </p:pic>
        <p:sp>
          <p:nvSpPr>
            <p:cNvPr id="18" name="矩形 17"/>
            <p:cNvSpPr/>
            <p:nvPr/>
          </p:nvSpPr>
          <p:spPr>
            <a:xfrm>
              <a:off x="972459" y="834199"/>
              <a:ext cx="10276566" cy="4981575"/>
            </a:xfrm>
            <a:prstGeom prst="rect">
              <a:avLst/>
            </a:prstGeom>
            <a:noFill/>
            <a:ln w="28575">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62" y="541525"/>
            <a:ext cx="6000000" cy="6000000"/>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787" y="-26578"/>
            <a:ext cx="571054" cy="568103"/>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b="34557"/>
          <a:stretch>
            <a:fillRect/>
          </a:stretch>
        </p:blipFill>
        <p:spPr>
          <a:xfrm>
            <a:off x="0" y="5886258"/>
            <a:ext cx="12192000" cy="1010025"/>
          </a:xfrm>
          <a:prstGeom prst="rect">
            <a:avLst/>
          </a:prstGeom>
        </p:spPr>
      </p:pic>
      <p:sp>
        <p:nvSpPr>
          <p:cNvPr id="7" name="文本框 6"/>
          <p:cNvSpPr txBox="1"/>
          <p:nvPr/>
        </p:nvSpPr>
        <p:spPr>
          <a:xfrm>
            <a:off x="5280907" y="3028954"/>
            <a:ext cx="5241950" cy="769441"/>
          </a:xfrm>
          <a:prstGeom prst="rect">
            <a:avLst/>
          </a:prstGeom>
          <a:noFill/>
        </p:spPr>
        <p:txBody>
          <a:bodyPr wrap="square" rtlCol="0">
            <a:spAutoFit/>
          </a:bodyPr>
          <a:lstStyle/>
          <a:p>
            <a:pPr lvl="0" algn="ctr">
              <a:defRPr/>
            </a:pPr>
            <a:r>
              <a:rPr lang="zh-CN" altLang="en-US" sz="4400" b="1" dirty="0">
                <a:solidFill>
                  <a:srgbClr val="008693"/>
                </a:solidFill>
                <a:cs typeface="+mn-ea"/>
                <a:sym typeface="+mn-lt"/>
              </a:rPr>
              <a:t>个人与家庭预防</a:t>
            </a:r>
            <a:endParaRPr lang="zh-CN" altLang="en-US" sz="4400" b="1" dirty="0">
              <a:solidFill>
                <a:srgbClr val="008693"/>
              </a:solidFill>
              <a:cs typeface="+mn-ea"/>
              <a:sym typeface="+mn-lt"/>
            </a:endParaRPr>
          </a:p>
        </p:txBody>
      </p:sp>
      <p:sp>
        <p:nvSpPr>
          <p:cNvPr id="8" name="文本框 7"/>
          <p:cNvSpPr txBox="1"/>
          <p:nvPr/>
        </p:nvSpPr>
        <p:spPr>
          <a:xfrm>
            <a:off x="6585446" y="1872100"/>
            <a:ext cx="2249805" cy="922020"/>
          </a:xfrm>
          <a:prstGeom prst="rect">
            <a:avLst/>
          </a:prstGeom>
          <a:noFill/>
        </p:spPr>
        <p:txBody>
          <a:bodyPr wrap="none" rtlCol="0">
            <a:spAutoFit/>
          </a:bodyPr>
          <a:lstStyle/>
          <a:p>
            <a:pPr algn="ctr"/>
            <a:r>
              <a:rPr lang="zh-CN" altLang="en-US" sz="5400" b="1" dirty="0">
                <a:solidFill>
                  <a:srgbClr val="008693"/>
                </a:solidFill>
                <a:cs typeface="+mn-ea"/>
                <a:sym typeface="+mn-lt"/>
              </a:rPr>
              <a:t>第六章</a:t>
            </a:r>
            <a:endParaRPr lang="zh-CN" altLang="en-US" sz="5400" b="1" dirty="0">
              <a:solidFill>
                <a:srgbClr val="008693"/>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allOve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7824227" y="3140562"/>
            <a:ext cx="4015154" cy="4015154"/>
          </a:xfrm>
          <a:prstGeom prst="rect">
            <a:avLst/>
          </a:prstGeom>
          <a:effectLst>
            <a:outerShdw blurRad="25400" dist="25400" dir="2700000" algn="tl" rotWithShape="0">
              <a:prstClr val="black">
                <a:alpha val="40000"/>
              </a:prstClr>
            </a:outerShdw>
          </a:effectLst>
        </p:spPr>
      </p:pic>
      <p:sp>
        <p:nvSpPr>
          <p:cNvPr id="8" name="02"/>
          <p:cNvSpPr txBox="1"/>
          <p:nvPr>
            <p:custDataLst>
              <p:tags r:id="rId3"/>
            </p:custDataLst>
          </p:nvPr>
        </p:nvSpPr>
        <p:spPr>
          <a:xfrm>
            <a:off x="262890" y="620395"/>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诺如病毒的预防</a:t>
            </a:r>
            <a:endParaRPr lang="zh-CN" altLang="en-US" sz="4000" b="1" dirty="0">
              <a:solidFill>
                <a:srgbClr val="008693"/>
              </a:solidFill>
              <a:effectLst/>
              <a:cs typeface="+mn-ea"/>
              <a:sym typeface="+mn-lt"/>
            </a:endParaRPr>
          </a:p>
        </p:txBody>
      </p:sp>
      <p:sp>
        <p:nvSpPr>
          <p:cNvPr id="7" name="文本框 6"/>
          <p:cNvSpPr txBox="1"/>
          <p:nvPr>
            <p:custDataLst>
              <p:tags r:id="rId4"/>
            </p:custDataLst>
          </p:nvPr>
        </p:nvSpPr>
        <p:spPr>
          <a:xfrm>
            <a:off x="839470" y="1537335"/>
            <a:ext cx="8555990" cy="1246505"/>
          </a:xfrm>
          <a:prstGeom prst="rect">
            <a:avLst/>
          </a:prstGeom>
          <a:noFill/>
        </p:spPr>
        <p:txBody>
          <a:bodyPr wrap="square" rtlCol="0" anchor="t">
            <a:noAutofit/>
          </a:bodyPr>
          <a:p>
            <a:r>
              <a:rPr lang="zh-CN" altLang="en-US" sz="2000" b="1">
                <a:solidFill>
                  <a:srgbClr val="008693"/>
                </a:solidFill>
                <a:latin typeface="楷体" panose="02010609060101010101" charset="-122"/>
                <a:ea typeface="楷体" panose="02010609060101010101" charset="-122"/>
                <a:cs typeface="楷体" panose="02010609060101010101" charset="-122"/>
              </a:rPr>
              <a:t>1、切断传播途径</a:t>
            </a:r>
            <a:endParaRPr lang="zh-CN" altLang="en-US" sz="2000" b="1">
              <a:solidFill>
                <a:srgbClr val="008693"/>
              </a:solidFill>
              <a:latin typeface="楷体" panose="02010609060101010101" charset="-122"/>
              <a:ea typeface="楷体" panose="02010609060101010101" charset="-122"/>
              <a:cs typeface="楷体" panose="02010609060101010101" charset="-122"/>
            </a:endParaRPr>
          </a:p>
          <a:p>
            <a:r>
              <a:rPr lang="zh-CN" altLang="en-US" dirty="0">
                <a:solidFill>
                  <a:srgbClr val="008693"/>
                </a:solidFill>
                <a:latin typeface="楷体" panose="02010609060101010101" charset="-122"/>
                <a:ea typeface="楷体" panose="02010609060101010101" charset="-122"/>
                <a:cs typeface="楷体" panose="02010609060101010101" charset="-122"/>
                <a:sym typeface="+mn-lt"/>
              </a:rPr>
              <a:t>病毒性腹泻的主要传播途径为“粪</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口”传播，传染源多为轻型病人或无症状携带者，故主要预防措施是做好食品和饮水工作，加强病人、密切接触者及其直接接触环境的管理等工作，积极切断疾病的传染途径。</a:t>
            </a:r>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b="1" dirty="0">
              <a:solidFill>
                <a:srgbClr val="008693"/>
              </a:solidFill>
              <a:latin typeface="楷体" panose="02010609060101010101" charset="-122"/>
              <a:ea typeface="楷体" panose="02010609060101010101" charset="-122"/>
              <a:cs typeface="楷体" panose="02010609060101010101" charset="-122"/>
              <a:sym typeface="+mn-lt"/>
            </a:endParaRPr>
          </a:p>
        </p:txBody>
      </p:sp>
      <p:sp>
        <p:nvSpPr>
          <p:cNvPr id="2" name="文本框 1"/>
          <p:cNvSpPr txBox="1"/>
          <p:nvPr/>
        </p:nvSpPr>
        <p:spPr>
          <a:xfrm>
            <a:off x="911225" y="2853055"/>
            <a:ext cx="8845550" cy="1296670"/>
          </a:xfrm>
          <a:prstGeom prst="rect">
            <a:avLst/>
          </a:prstGeom>
          <a:noFill/>
        </p:spPr>
        <p:txBody>
          <a:bodyPr wrap="square" rtlCol="0">
            <a:noAutofit/>
          </a:bodyPr>
          <a:p>
            <a:r>
              <a:rPr lang="zh-CN" altLang="en-US" sz="2000" b="1">
                <a:solidFill>
                  <a:srgbClr val="008693"/>
                </a:solidFill>
                <a:latin typeface="楷体" panose="02010609060101010101" charset="-122"/>
                <a:ea typeface="楷体" panose="02010609060101010101" charset="-122"/>
                <a:cs typeface="楷体" panose="02010609060101010101" charset="-122"/>
                <a:sym typeface="+mn-ea"/>
              </a:rPr>
              <a:t>2、控制传染源</a:t>
            </a:r>
            <a:endParaRPr lang="zh-CN" altLang="en-US" sz="2000" b="1">
              <a:solidFill>
                <a:srgbClr val="008693"/>
              </a:solidFill>
              <a:latin typeface="楷体" panose="02010609060101010101" charset="-122"/>
              <a:ea typeface="楷体" panose="02010609060101010101" charset="-122"/>
              <a:cs typeface="楷体" panose="02010609060101010101" charset="-122"/>
              <a:sym typeface="+mn-ea"/>
            </a:endParaRPr>
          </a:p>
          <a:p>
            <a:r>
              <a:rPr lang="zh-CN" altLang="en-US" dirty="0">
                <a:solidFill>
                  <a:srgbClr val="008693"/>
                </a:solidFill>
                <a:latin typeface="楷体" panose="02010609060101010101" charset="-122"/>
                <a:ea typeface="楷体" panose="02010609060101010101" charset="-122"/>
                <a:cs typeface="楷体" panose="02010609060101010101" charset="-122"/>
                <a:sym typeface="+mn-lt"/>
              </a:rPr>
              <a:t>已经发病的学生要隔离治疗，暂停上课，应该在家休息，直到症状消失</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3</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天后才回校，以免将疾病传染给同学。对病人、疑似病人的吐泻物和污染过的物品、厕所等进行消毒。</a:t>
            </a:r>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p:txBody>
      </p:sp>
      <p:sp>
        <p:nvSpPr>
          <p:cNvPr id="3" name="文本框 2"/>
          <p:cNvSpPr txBox="1"/>
          <p:nvPr/>
        </p:nvSpPr>
        <p:spPr>
          <a:xfrm>
            <a:off x="911225" y="4149090"/>
            <a:ext cx="7346315" cy="1861185"/>
          </a:xfrm>
          <a:prstGeom prst="rect">
            <a:avLst/>
          </a:prstGeom>
          <a:noFill/>
        </p:spPr>
        <p:txBody>
          <a:bodyPr wrap="square" rtlCol="0">
            <a:noAutofit/>
          </a:bodyPr>
          <a:p>
            <a:r>
              <a:rPr lang="en-US" altLang="zh-CN" sz="2000" b="1">
                <a:solidFill>
                  <a:srgbClr val="008693"/>
                </a:solidFill>
                <a:latin typeface="楷体" panose="02010609060101010101" charset="-122"/>
                <a:ea typeface="楷体" panose="02010609060101010101" charset="-122"/>
                <a:cs typeface="楷体" panose="02010609060101010101" charset="-122"/>
              </a:rPr>
              <a:t>3</a:t>
            </a:r>
            <a:r>
              <a:rPr lang="zh-CN" altLang="en-US" sz="2000" b="1">
                <a:solidFill>
                  <a:srgbClr val="008693"/>
                </a:solidFill>
                <a:latin typeface="楷体" panose="02010609060101010101" charset="-122"/>
                <a:ea typeface="楷体" panose="02010609060101010101" charset="-122"/>
                <a:cs typeface="楷体" panose="02010609060101010101" charset="-122"/>
              </a:rPr>
              <a:t>、保持良好的手卫生</a:t>
            </a:r>
            <a:endParaRPr lang="zh-CN" altLang="en-US" sz="2000" b="1">
              <a:solidFill>
                <a:srgbClr val="008693"/>
              </a:solidFill>
              <a:latin typeface="楷体" panose="02010609060101010101" charset="-122"/>
              <a:ea typeface="楷体" panose="02010609060101010101" charset="-122"/>
              <a:cs typeface="楷体" panose="02010609060101010101" charset="-122"/>
            </a:endParaRPr>
          </a:p>
          <a:p>
            <a:r>
              <a:rPr lang="zh-CN" altLang="en-US" spc="300" dirty="0">
                <a:solidFill>
                  <a:srgbClr val="008693"/>
                </a:solidFill>
                <a:latin typeface="楷体" panose="02010609060101010101" charset="-122"/>
                <a:ea typeface="楷体" panose="02010609060101010101" charset="-122"/>
                <a:cs typeface="楷体" panose="02010609060101010101" charset="-122"/>
                <a:sym typeface="+mn-ea"/>
              </a:rPr>
              <a:t>保持良好的手卫生是预防诺如病毒感染和控制诺如病毒传播最重要和最有效的措施。</a:t>
            </a:r>
            <a:endParaRPr lang="zh-CN" altLang="en-US" spc="300" dirty="0">
              <a:solidFill>
                <a:srgbClr val="008693"/>
              </a:solidFill>
              <a:latin typeface="楷体" panose="02010609060101010101" charset="-122"/>
              <a:ea typeface="楷体" panose="02010609060101010101" charset="-122"/>
              <a:cs typeface="楷体" panose="02010609060101010101" charset="-122"/>
              <a:sym typeface="+mn-ea"/>
            </a:endParaRPr>
          </a:p>
          <a:p>
            <a:r>
              <a:rPr lang="zh-CN" altLang="en-US" dirty="0">
                <a:solidFill>
                  <a:srgbClr val="008693"/>
                </a:solidFill>
                <a:latin typeface="楷体" panose="02010609060101010101" charset="-122"/>
                <a:ea typeface="楷体" panose="02010609060101010101" charset="-122"/>
                <a:cs typeface="楷体" panose="02010609060101010101" charset="-122"/>
                <a:sym typeface="+mn-ea"/>
              </a:rPr>
              <a:t>饭前、便后、加工食物前应按照</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6</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步洗手法正确洗手，用肥皂和流动水至少洗</a:t>
            </a:r>
            <a:r>
              <a:rPr lang="en-US" altLang="zh-CN" dirty="0">
                <a:solidFill>
                  <a:srgbClr val="008693"/>
                </a:solidFill>
                <a:latin typeface="楷体" panose="02010609060101010101" charset="-122"/>
                <a:ea typeface="楷体" panose="02010609060101010101" charset="-122"/>
                <a:cs typeface="楷体" panose="02010609060101010101" charset="-122"/>
                <a:sym typeface="+mn-ea"/>
              </a:rPr>
              <a:t>20</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秒。</a:t>
            </a:r>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r>
              <a:rPr lang="zh-CN" altLang="en-US" dirty="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rPr>
              <a:t>注意：消毒纸巾和免洗手消毒剂对诺如病毒无效，不能代替洗手。</a:t>
            </a:r>
            <a:endParaRPr lang="zh-CN" altLang="en-US" dirty="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endParaRPr>
          </a:p>
        </p:txBody>
      </p:sp>
      <p:pic>
        <p:nvPicPr>
          <p:cNvPr id="13" name="图片 12"/>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120505" y="764540"/>
            <a:ext cx="3148330" cy="28435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02"/>
          <p:cNvSpPr txBox="1"/>
          <p:nvPr>
            <p:custDataLst>
              <p:tags r:id="rId1"/>
            </p:custDataLst>
          </p:nvPr>
        </p:nvSpPr>
        <p:spPr>
          <a:xfrm>
            <a:off x="191770" y="476250"/>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诺如病毒的预防</a:t>
            </a:r>
            <a:endParaRPr lang="zh-CN" altLang="en-US" sz="4000" b="1" dirty="0">
              <a:solidFill>
                <a:srgbClr val="008693"/>
              </a:solidFill>
              <a:effectLst/>
              <a:cs typeface="+mn-ea"/>
              <a:sym typeface="+mn-lt"/>
            </a:endParaRPr>
          </a:p>
        </p:txBody>
      </p:sp>
      <p:sp>
        <p:nvSpPr>
          <p:cNvPr id="7" name="文本框 6"/>
          <p:cNvSpPr txBox="1"/>
          <p:nvPr>
            <p:custDataLst>
              <p:tags r:id="rId2"/>
            </p:custDataLst>
          </p:nvPr>
        </p:nvSpPr>
        <p:spPr>
          <a:xfrm>
            <a:off x="5749290" y="1052830"/>
            <a:ext cx="5883275" cy="2657475"/>
          </a:xfrm>
          <a:prstGeom prst="rect">
            <a:avLst/>
          </a:prstGeom>
          <a:noFill/>
        </p:spPr>
        <p:txBody>
          <a:bodyPr wrap="square" rtlCol="0" anchor="t">
            <a:noAutofit/>
          </a:bodyPr>
          <a:p>
            <a:r>
              <a:rPr lang="en-US" sz="2000" b="1">
                <a:solidFill>
                  <a:srgbClr val="008693"/>
                </a:solidFill>
                <a:latin typeface="楷体" panose="02010609060101010101" charset="-122"/>
                <a:ea typeface="楷体" panose="02010609060101010101" charset="-122"/>
                <a:cs typeface="楷体" panose="02010609060101010101" charset="-122"/>
              </a:rPr>
              <a:t>4</a:t>
            </a:r>
            <a:r>
              <a:rPr lang="zh-CN" altLang="en-US" sz="2000" b="1">
                <a:solidFill>
                  <a:srgbClr val="008693"/>
                </a:solidFill>
                <a:latin typeface="楷体" panose="02010609060101010101" charset="-122"/>
                <a:ea typeface="楷体" panose="02010609060101010101" charset="-122"/>
                <a:cs typeface="楷体" panose="02010609060101010101" charset="-122"/>
              </a:rPr>
              <a:t>、注意个人饮食卫生</a:t>
            </a:r>
            <a:endParaRPr lang="zh-CN" altLang="en-US" sz="2000" b="1">
              <a:solidFill>
                <a:srgbClr val="008693"/>
              </a:solidFill>
              <a:latin typeface="楷体" panose="02010609060101010101" charset="-122"/>
              <a:ea typeface="楷体" panose="02010609060101010101" charset="-122"/>
              <a:cs typeface="楷体" panose="02010609060101010101" charset="-122"/>
            </a:endParaRPr>
          </a:p>
          <a:p>
            <a:r>
              <a:rPr lang="zh-CN" altLang="en-US">
                <a:solidFill>
                  <a:srgbClr val="008693"/>
                </a:solidFill>
                <a:latin typeface="楷体" panose="02010609060101010101" charset="-122"/>
                <a:ea typeface="楷体" panose="02010609060101010101" charset="-122"/>
                <a:cs typeface="楷体" panose="02010609060101010101" charset="-122"/>
              </a:rPr>
              <a:t>洗净食物：</a:t>
            </a:r>
            <a:r>
              <a:rPr lang="zh-CN" altLang="en-US" dirty="0">
                <a:solidFill>
                  <a:srgbClr val="008693"/>
                </a:solidFill>
                <a:latin typeface="楷体" panose="02010609060101010101" charset="-122"/>
                <a:ea typeface="楷体" panose="02010609060101010101" charset="-122"/>
                <a:cs typeface="楷体" panose="02010609060101010101" charset="-122"/>
                <a:sym typeface="+mn-ea"/>
              </a:rPr>
              <a:t>水果和可生吃的蔬菜在食用前要认真清洗干净，瓜果也最好削皮后才吃。</a:t>
            </a:r>
            <a:endParaRPr lang="zh-CN" altLang="en-US" dirty="0">
              <a:solidFill>
                <a:srgbClr val="008693"/>
              </a:solidFill>
              <a:latin typeface="楷体" panose="02010609060101010101" charset="-122"/>
              <a:ea typeface="楷体" panose="02010609060101010101" charset="-122"/>
              <a:cs typeface="楷体" panose="02010609060101010101" charset="-122"/>
              <a:sym typeface="+mn-ea"/>
            </a:endParaRPr>
          </a:p>
          <a:p>
            <a:r>
              <a:rPr lang="zh-CN" altLang="en-US" dirty="0">
                <a:solidFill>
                  <a:srgbClr val="008693"/>
                </a:solidFill>
                <a:latin typeface="楷体" panose="02010609060101010101" charset="-122"/>
                <a:ea typeface="楷体" panose="02010609060101010101" charset="-122"/>
                <a:cs typeface="楷体" panose="02010609060101010101" charset="-122"/>
                <a:sym typeface="+mn-ea"/>
              </a:rPr>
              <a:t>喝开水，避免使用未经严格消毒的井水、河水等作为生活用水。</a:t>
            </a:r>
            <a:endParaRPr lang="zh-CN" altLang="en-US" dirty="0">
              <a:solidFill>
                <a:srgbClr val="008693"/>
              </a:solidFill>
              <a:latin typeface="楷体" panose="02010609060101010101" charset="-122"/>
              <a:ea typeface="楷体" panose="02010609060101010101" charset="-122"/>
              <a:cs typeface="楷体" panose="02010609060101010101" charset="-122"/>
              <a:sym typeface="+mn-ea"/>
            </a:endParaRPr>
          </a:p>
          <a:p>
            <a:r>
              <a:rPr lang="zh-CN" altLang="en-US" dirty="0">
                <a:solidFill>
                  <a:srgbClr val="008693"/>
                </a:solidFill>
                <a:latin typeface="楷体" panose="02010609060101010101" charset="-122"/>
                <a:ea typeface="楷体" panose="02010609060101010101" charset="-122"/>
                <a:cs typeface="楷体" panose="02010609060101010101" charset="-122"/>
                <a:sym typeface="+mn-lt"/>
              </a:rPr>
              <a:t>避免进食未经彻底煮熟的食物。在超过摄氏</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80℃ </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高温环境达</a:t>
            </a:r>
            <a:r>
              <a:rPr lang="en-US" altLang="zh-CN" dirty="0">
                <a:solidFill>
                  <a:srgbClr val="008693"/>
                </a:solidFill>
                <a:latin typeface="楷体" panose="02010609060101010101" charset="-122"/>
                <a:ea typeface="楷体" panose="02010609060101010101" charset="-122"/>
                <a:cs typeface="楷体" panose="02010609060101010101" charset="-122"/>
                <a:sym typeface="+mn-lt"/>
              </a:rPr>
              <a:t>30</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秒，诺如病毒便会死亡。因此，注意彻底煮熟食物，尤其是海产和贝壳类食物，便可预防。</a:t>
            </a:r>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dirty="0">
              <a:ea typeface="微软雅黑" panose="020B0503020204020204" pitchFamily="34" charset="-122"/>
            </a:endParaRPr>
          </a:p>
          <a:p>
            <a:endParaRPr lang="zh-CN" altLang="en-US" dirty="0">
              <a:solidFill>
                <a:prstClr val="black"/>
              </a:solidFill>
              <a:cs typeface="+mn-ea"/>
              <a:sym typeface="+mn-lt"/>
            </a:endParaRPr>
          </a:p>
          <a:p>
            <a:endParaRPr lang="zh-CN" altLang="en-US" dirty="0">
              <a:solidFill>
                <a:schemeClr val="tx1">
                  <a:lumMod val="75000"/>
                  <a:lumOff val="25000"/>
                </a:schemeClr>
              </a:solidFill>
              <a:cs typeface="+mn-ea"/>
              <a:sym typeface="+mn-lt"/>
            </a:endParaRPr>
          </a:p>
          <a:p>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b="1" dirty="0">
              <a:solidFill>
                <a:srgbClr val="008693"/>
              </a:solidFill>
              <a:latin typeface="楷体" panose="02010609060101010101" charset="-122"/>
              <a:ea typeface="楷体" panose="02010609060101010101" charset="-122"/>
              <a:cs typeface="楷体" panose="02010609060101010101" charset="-122"/>
              <a:sym typeface="+mn-lt"/>
            </a:endParaRPr>
          </a:p>
        </p:txBody>
      </p:sp>
      <p:sp>
        <p:nvSpPr>
          <p:cNvPr id="2" name="文本框 1"/>
          <p:cNvSpPr txBox="1"/>
          <p:nvPr/>
        </p:nvSpPr>
        <p:spPr>
          <a:xfrm>
            <a:off x="5748655" y="3789045"/>
            <a:ext cx="6042660" cy="2668270"/>
          </a:xfrm>
          <a:prstGeom prst="rect">
            <a:avLst/>
          </a:prstGeom>
          <a:noFill/>
        </p:spPr>
        <p:txBody>
          <a:bodyPr wrap="square" rtlCol="0">
            <a:noAutofit/>
          </a:bodyPr>
          <a:p>
            <a:r>
              <a:rPr lang="en-US" altLang="zh-CN" dirty="0">
                <a:solidFill>
                  <a:srgbClr val="008693"/>
                </a:solidFill>
                <a:latin typeface="楷体" panose="02010609060101010101" charset="-122"/>
                <a:ea typeface="楷体" panose="02010609060101010101" charset="-122"/>
                <a:cs typeface="楷体" panose="02010609060101010101" charset="-122"/>
                <a:sym typeface="+mn-lt"/>
              </a:rPr>
              <a:t>5</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、定时打开门窗自然通风，可有效降低室内空气中微生物的数量，改善室内空气质量，调节居室微小气候，是最简单、行之有效的室内空气消毒方法</a:t>
            </a:r>
            <a:r>
              <a:rPr lang="zh-CN" altLang="en-US" dirty="0">
                <a:solidFill>
                  <a:schemeClr val="tx1">
                    <a:lumMod val="75000"/>
                    <a:lumOff val="25000"/>
                  </a:schemeClr>
                </a:solidFill>
                <a:cs typeface="+mn-ea"/>
                <a:sym typeface="+mn-lt"/>
              </a:rPr>
              <a:t>。</a:t>
            </a:r>
            <a:endParaRPr lang="zh-CN" altLang="en-US" dirty="0">
              <a:solidFill>
                <a:schemeClr val="tx1">
                  <a:lumMod val="75000"/>
                  <a:lumOff val="25000"/>
                </a:schemeClr>
              </a:solidFill>
              <a:cs typeface="+mn-ea"/>
              <a:sym typeface="+mn-lt"/>
            </a:endParaRPr>
          </a:p>
          <a:p>
            <a:endParaRPr lang="zh-CN" altLang="en-US" dirty="0">
              <a:solidFill>
                <a:srgbClr val="008693"/>
              </a:solidFill>
              <a:latin typeface="楷体" panose="02010609060101010101" charset="-122"/>
              <a:ea typeface="楷体" panose="02010609060101010101" charset="-122"/>
              <a:cs typeface="楷体" panose="02010609060101010101" charset="-122"/>
              <a:sym typeface="+mn-lt"/>
            </a:endParaRPr>
          </a:p>
          <a:p>
            <a:pPr>
              <a:lnSpc>
                <a:spcPct val="150000"/>
              </a:lnSpc>
            </a:pPr>
            <a:r>
              <a:rPr lang="en-US" altLang="zh-CN" dirty="0">
                <a:solidFill>
                  <a:srgbClr val="008693"/>
                </a:solidFill>
                <a:latin typeface="楷体" panose="02010609060101010101" charset="-122"/>
                <a:ea typeface="楷体" panose="02010609060101010101" charset="-122"/>
                <a:cs typeface="楷体" panose="02010609060101010101" charset="-122"/>
                <a:sym typeface="+mn-lt"/>
              </a:rPr>
              <a:t>6</a:t>
            </a:r>
            <a:r>
              <a:rPr lang="zh-CN" altLang="en-US" dirty="0">
                <a:solidFill>
                  <a:srgbClr val="008693"/>
                </a:solidFill>
                <a:latin typeface="楷体" panose="02010609060101010101" charset="-122"/>
                <a:ea typeface="楷体" panose="02010609060101010101" charset="-122"/>
                <a:cs typeface="楷体" panose="02010609060101010101" charset="-122"/>
                <a:sym typeface="+mn-lt"/>
              </a:rPr>
              <a:t>、</a:t>
            </a:r>
            <a:r>
              <a:rPr lang="zh-CN" altLang="en-US" dirty="0">
                <a:solidFill>
                  <a:srgbClr val="008693"/>
                </a:solidFill>
                <a:latin typeface="楷体" panose="02010609060101010101" charset="-122"/>
                <a:ea typeface="楷体" panose="02010609060101010101" charset="-122"/>
                <a:cs typeface="楷体" panose="02010609060101010101" charset="-122"/>
                <a:sym typeface="印品灵秀体" panose="02000000000000000000" pitchFamily="2" charset="-122"/>
              </a:rPr>
              <a:t>平衡膳食，多吃健康的、纯天然的、富含多种维生素的食物；加强锻炼，增强孩子的体质和抵抗力；加强消毒，避免传染给家人。</a:t>
            </a:r>
            <a:endParaRPr lang="zh-CN" altLang="en-US" dirty="0">
              <a:solidFill>
                <a:srgbClr val="008693"/>
              </a:solidFill>
              <a:latin typeface="楷体" panose="02010609060101010101" charset="-122"/>
              <a:ea typeface="楷体" panose="02010609060101010101" charset="-122"/>
              <a:cs typeface="楷体" panose="02010609060101010101" charset="-122"/>
              <a:sym typeface="印品灵秀体" panose="02000000000000000000" pitchFamily="2" charset="-122"/>
            </a:endParaRPr>
          </a:p>
        </p:txBody>
      </p:sp>
      <p:pic>
        <p:nvPicPr>
          <p:cNvPr id="10" name="图片 9" descr="4170643"/>
          <p:cNvPicPr>
            <a:picLocks noChangeAspect="1"/>
          </p:cNvPicPr>
          <p:nvPr>
            <p:custDataLst>
              <p:tags r:id="rId3"/>
            </p:custDataLst>
          </p:nvPr>
        </p:nvPicPr>
        <p:blipFill>
          <a:blip r:embed="rId4"/>
          <a:srcRect l="39846" t="5687" b="5474"/>
          <a:stretch>
            <a:fillRect/>
          </a:stretch>
        </p:blipFill>
        <p:spPr>
          <a:xfrm flipH="1">
            <a:off x="335280" y="1196340"/>
            <a:ext cx="4972050" cy="5267960"/>
          </a:xfrm>
          <a:custGeom>
            <a:avLst/>
            <a:gdLst/>
            <a:ahLst/>
            <a:cxnLst>
              <a:cxn ang="3">
                <a:pos x="hc" y="t"/>
              </a:cxn>
              <a:cxn ang="cd2">
                <a:pos x="l" y="vc"/>
              </a:cxn>
              <a:cxn ang="cd4">
                <a:pos x="hc" y="b"/>
              </a:cxn>
              <a:cxn ang="0">
                <a:pos x="r" y="vc"/>
              </a:cxn>
            </a:cxnLst>
            <a:rect l="l" t="t" r="r" b="b"/>
            <a:pathLst>
              <a:path w="9418" h="10251">
                <a:moveTo>
                  <a:pt x="2100" y="0"/>
                </a:moveTo>
                <a:lnTo>
                  <a:pt x="9418" y="0"/>
                </a:lnTo>
                <a:lnTo>
                  <a:pt x="9418" y="10251"/>
                </a:lnTo>
                <a:lnTo>
                  <a:pt x="0" y="10251"/>
                </a:lnTo>
                <a:lnTo>
                  <a:pt x="0" y="2598"/>
                </a:lnTo>
                <a:lnTo>
                  <a:pt x="129" y="3158"/>
                </a:lnTo>
                <a:cubicBezTo>
                  <a:pt x="527" y="2449"/>
                  <a:pt x="583" y="1809"/>
                  <a:pt x="1047" y="1035"/>
                </a:cubicBezTo>
                <a:cubicBezTo>
                  <a:pt x="1269" y="718"/>
                  <a:pt x="1622" y="405"/>
                  <a:pt x="1992" y="92"/>
                </a:cubicBezTo>
                <a:lnTo>
                  <a:pt x="2100" y="0"/>
                </a:lnTo>
                <a:close/>
              </a:path>
            </a:pathLst>
          </a:cu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544195" y="1819910"/>
            <a:ext cx="6161405" cy="2306955"/>
          </a:xfrm>
          <a:prstGeom prst="rect">
            <a:avLst/>
          </a:prstGeom>
          <a:noFill/>
        </p:spPr>
        <p:txBody>
          <a:bodyPr wrap="square" rtlCol="0">
            <a:spAutoFit/>
          </a:bodyPr>
          <a:p>
            <a:r>
              <a:rPr lang="zh-CN" altLang="en-US" sz="7200">
                <a:latin typeface="汉仪大宋简" panose="02010600000101010101" charset="-122"/>
                <a:ea typeface="汉仪大宋简" panose="02010600000101010101" charset="-122"/>
                <a:cs typeface="汉仪旗黑-50简" panose="00020600040101010101" charset="-122"/>
              </a:rPr>
              <a:t>谢谢各位的聆听，再见！</a:t>
            </a:r>
            <a:endParaRPr lang="zh-CN" altLang="en-US" sz="7200">
              <a:latin typeface="汉仪大宋简" panose="02010600000101010101" charset="-122"/>
              <a:ea typeface="汉仪大宋简" panose="02010600000101010101" charset="-122"/>
              <a:cs typeface="汉仪旗黑-50简" panose="00020600040101010101" charset="-122"/>
            </a:endParaRPr>
          </a:p>
        </p:txBody>
      </p:sp>
      <p:pic>
        <p:nvPicPr>
          <p:cNvPr id="5" name="图片 4"/>
          <p:cNvPicPr>
            <a:picLocks noChangeAspect="1"/>
          </p:cNvPicPr>
          <p:nvPr>
            <p:custDataLst>
              <p:tags r:id="rId1"/>
            </p:custDataLst>
          </p:nvPr>
        </p:nvPicPr>
        <p:blipFill>
          <a:blip r:embed="rId2"/>
          <a:srcRect l="18687"/>
          <a:stretch>
            <a:fillRect/>
          </a:stretch>
        </p:blipFill>
        <p:spPr>
          <a:xfrm>
            <a:off x="5880100" y="0"/>
            <a:ext cx="6351270" cy="6842760"/>
          </a:xfrm>
          <a:custGeom>
            <a:avLst/>
            <a:gdLst/>
            <a:ahLst/>
            <a:cxnLst>
              <a:cxn ang="3">
                <a:pos x="hc" y="t"/>
              </a:cxn>
              <a:cxn ang="cd2">
                <a:pos x="l" y="vc"/>
              </a:cxn>
              <a:cxn ang="cd4">
                <a:pos x="hc" y="b"/>
              </a:cxn>
              <a:cxn ang="0">
                <a:pos x="r" y="vc"/>
              </a:cxn>
            </a:cxnLst>
            <a:rect l="l" t="t" r="r" b="b"/>
            <a:pathLst>
              <a:path w="5110" h="5505">
                <a:moveTo>
                  <a:pt x="2104" y="0"/>
                </a:moveTo>
                <a:lnTo>
                  <a:pt x="5110" y="0"/>
                </a:lnTo>
                <a:lnTo>
                  <a:pt x="5110" y="5505"/>
                </a:lnTo>
                <a:lnTo>
                  <a:pt x="0" y="5505"/>
                </a:lnTo>
                <a:lnTo>
                  <a:pt x="2104" y="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80838"/>
            <a:ext cx="11974286" cy="4218707"/>
          </a:xfrm>
          <a:prstGeom prst="rect">
            <a:avLst/>
          </a:prstGeom>
        </p:spPr>
      </p:pic>
      <p:grpSp>
        <p:nvGrpSpPr>
          <p:cNvPr id="16" name="组合 15"/>
          <p:cNvGrpSpPr/>
          <p:nvPr/>
        </p:nvGrpSpPr>
        <p:grpSpPr>
          <a:xfrm>
            <a:off x="1487805" y="620096"/>
            <a:ext cx="9666514" cy="5132905"/>
            <a:chOff x="660400" y="382524"/>
            <a:chExt cx="10915650" cy="5751576"/>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382524"/>
              <a:ext cx="10915650" cy="5751576"/>
            </a:xfrm>
            <a:prstGeom prst="rect">
              <a:avLst/>
            </a:prstGeom>
          </p:spPr>
        </p:pic>
        <p:sp>
          <p:nvSpPr>
            <p:cNvPr id="18" name="矩形 17"/>
            <p:cNvSpPr/>
            <p:nvPr/>
          </p:nvSpPr>
          <p:spPr>
            <a:xfrm>
              <a:off x="972459" y="834199"/>
              <a:ext cx="10276566" cy="4981575"/>
            </a:xfrm>
            <a:prstGeom prst="rect">
              <a:avLst/>
            </a:prstGeom>
            <a:noFill/>
            <a:ln w="28575">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62" y="541525"/>
            <a:ext cx="6000000" cy="6000000"/>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787" y="-26578"/>
            <a:ext cx="571054" cy="568103"/>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b="34557"/>
          <a:stretch>
            <a:fillRect/>
          </a:stretch>
        </p:blipFill>
        <p:spPr>
          <a:xfrm>
            <a:off x="0" y="5886258"/>
            <a:ext cx="12192000" cy="1010025"/>
          </a:xfrm>
          <a:prstGeom prst="rect">
            <a:avLst/>
          </a:prstGeom>
        </p:spPr>
      </p:pic>
      <p:sp>
        <p:nvSpPr>
          <p:cNvPr id="7" name="文本框 6"/>
          <p:cNvSpPr txBox="1"/>
          <p:nvPr/>
        </p:nvSpPr>
        <p:spPr>
          <a:xfrm>
            <a:off x="5280907" y="3028954"/>
            <a:ext cx="4858880"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b="1" dirty="0">
                <a:solidFill>
                  <a:srgbClr val="008693"/>
                </a:solidFill>
                <a:cs typeface="+mn-ea"/>
                <a:sym typeface="+mn-lt"/>
              </a:rPr>
              <a:t>什么是诺如病毒？</a:t>
            </a:r>
            <a:endParaRPr kumimoji="0" lang="en-US" altLang="zh-CN" sz="4400" b="1" i="0" u="none" strike="noStrike" kern="1200" cap="none" spc="0" normalizeH="0" baseline="0" noProof="0" dirty="0">
              <a:ln>
                <a:noFill/>
              </a:ln>
              <a:solidFill>
                <a:srgbClr val="008693"/>
              </a:solidFill>
              <a:effectLst/>
              <a:uLnTx/>
              <a:uFillTx/>
              <a:cs typeface="+mn-ea"/>
              <a:sym typeface="+mn-lt"/>
            </a:endParaRPr>
          </a:p>
        </p:txBody>
      </p:sp>
      <p:sp>
        <p:nvSpPr>
          <p:cNvPr id="8" name="文本框 7"/>
          <p:cNvSpPr txBox="1"/>
          <p:nvPr/>
        </p:nvSpPr>
        <p:spPr>
          <a:xfrm>
            <a:off x="6579268" y="1872100"/>
            <a:ext cx="2262158" cy="923330"/>
          </a:xfrm>
          <a:prstGeom prst="rect">
            <a:avLst/>
          </a:prstGeom>
          <a:noFill/>
        </p:spPr>
        <p:txBody>
          <a:bodyPr wrap="none" rtlCol="0">
            <a:spAutoFit/>
          </a:bodyPr>
          <a:lstStyle/>
          <a:p>
            <a:pPr algn="ctr"/>
            <a:r>
              <a:rPr lang="zh-CN" altLang="en-US" sz="5400" b="1" dirty="0">
                <a:solidFill>
                  <a:srgbClr val="008693"/>
                </a:solidFill>
                <a:cs typeface="+mn-ea"/>
                <a:sym typeface="+mn-lt"/>
              </a:rPr>
              <a:t>第一章</a:t>
            </a:r>
            <a:endParaRPr lang="zh-CN" altLang="en-US" sz="5400" b="1" dirty="0">
              <a:solidFill>
                <a:srgbClr val="008693"/>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fallOve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0" y="4437380"/>
            <a:ext cx="12230100" cy="2784475"/>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431" y="4857750"/>
            <a:ext cx="462339" cy="65292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904605" y="3068955"/>
            <a:ext cx="3860800" cy="3472180"/>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83343" r="78212"/>
          <a:stretch>
            <a:fillRect/>
          </a:stretch>
        </p:blipFill>
        <p:spPr>
          <a:xfrm>
            <a:off x="7404789" y="5400744"/>
            <a:ext cx="553895" cy="789865"/>
          </a:xfrm>
          <a:prstGeom prst="rect">
            <a:avLst/>
          </a:prstGeom>
        </p:spPr>
      </p:pic>
      <p:sp>
        <p:nvSpPr>
          <p:cNvPr id="47" name="02"/>
          <p:cNvSpPr txBox="1"/>
          <p:nvPr/>
        </p:nvSpPr>
        <p:spPr>
          <a:xfrm>
            <a:off x="805180" y="415925"/>
            <a:ext cx="4057015" cy="847725"/>
          </a:xfrm>
          <a:prstGeom prst="rect">
            <a:avLst/>
          </a:prstGeom>
          <a:noFill/>
        </p:spPr>
        <p:txBody>
          <a:bodyPr vert="horz" wrap="square" rtlCol="0">
            <a:noAutofit/>
          </a:bodyPr>
          <a:lstStyle/>
          <a:p>
            <a:pPr algn="ctr"/>
            <a:r>
              <a:rPr lang="zh-CN" altLang="en-US" sz="4000" b="1" dirty="0">
                <a:solidFill>
                  <a:srgbClr val="008693"/>
                </a:solidFill>
                <a:effectLst/>
                <a:cs typeface="+mn-ea"/>
                <a:sym typeface="+mn-lt"/>
              </a:rPr>
              <a:t>病名的来源</a:t>
            </a:r>
            <a:endParaRPr lang="zh-CN" altLang="en-US" sz="4000" b="1" dirty="0">
              <a:solidFill>
                <a:srgbClr val="008693"/>
              </a:solidFill>
              <a:effectLst/>
              <a:cs typeface="+mn-ea"/>
              <a:sym typeface="+mn-lt"/>
            </a:endParaRPr>
          </a:p>
        </p:txBody>
      </p:sp>
      <p:sp>
        <p:nvSpPr>
          <p:cNvPr id="3" name="文本框 2" descr="7b0a202020202262756c6c6574223a20227b5c2263617465676f727949645c223a31303032352c5c2274656d706c61746549645c223a32303233303834367d220a7d0a"/>
          <p:cNvSpPr txBox="1"/>
          <p:nvPr/>
        </p:nvSpPr>
        <p:spPr>
          <a:xfrm>
            <a:off x="805180" y="1263650"/>
            <a:ext cx="8949690" cy="3692525"/>
          </a:xfrm>
          <a:prstGeom prst="rect">
            <a:avLst/>
          </a:prstGeom>
          <a:noFill/>
        </p:spPr>
        <p:txBody>
          <a:bodyPr wrap="square" rtlCol="0">
            <a:spAutoFit/>
          </a:bodyPr>
          <a:p>
            <a:pPr marL="342900" indent="-342900" eaLnBrk="1" hangingPunct="1">
              <a:lnSpc>
                <a:spcPct val="130000"/>
              </a:lnSpc>
              <a:buFont typeface="Wingdings" panose="05000000000000000000" charset="0"/>
              <a:buChar char="p"/>
            </a:pPr>
            <a:r>
              <a:rPr lang="en-US" altLang="en-US" sz="2000">
                <a:solidFill>
                  <a:srgbClr val="008693"/>
                </a:solidFill>
                <a:latin typeface="楷体" panose="02010609060101010101" charset="-122"/>
                <a:ea typeface="楷体" panose="02010609060101010101" charset="-122"/>
                <a:cs typeface="楷体" panose="02010609060101010101" charset="-122"/>
                <a:sym typeface="+mn-ea"/>
              </a:rPr>
              <a:t>1968年，美国诺瓦克镇一所小学发生急性胃肠炎暴发。1972年科学家</a:t>
            </a:r>
            <a:r>
              <a:rPr lang="zh-CN" altLang="en-US" sz="2000">
                <a:solidFill>
                  <a:srgbClr val="008693"/>
                </a:solidFill>
                <a:latin typeface="楷体" panose="02010609060101010101" charset="-122"/>
                <a:ea typeface="楷体" panose="02010609060101010101" charset="-122"/>
                <a:cs typeface="楷体" panose="02010609060101010101" charset="-122"/>
                <a:sym typeface="+mn-ea"/>
              </a:rPr>
              <a:t>们</a:t>
            </a:r>
            <a:r>
              <a:rPr lang="en-US" altLang="en-US" sz="2000">
                <a:solidFill>
                  <a:srgbClr val="008693"/>
                </a:solidFill>
                <a:latin typeface="楷体" panose="02010609060101010101" charset="-122"/>
                <a:ea typeface="楷体" panose="02010609060101010101" charset="-122"/>
                <a:cs typeface="楷体" panose="02010609060101010101" charset="-122"/>
                <a:sym typeface="+mn-ea"/>
              </a:rPr>
              <a:t>在此次暴发疫情的患者粪便中发现一种直径约27nm 的病毒颗粒, 将之命名为</a:t>
            </a:r>
            <a:r>
              <a:rPr lang="en-US" altLang="en-US" sz="2000" b="1">
                <a:solidFill>
                  <a:srgbClr val="008693"/>
                </a:solidFill>
                <a:latin typeface="楷体" panose="02010609060101010101" charset="-122"/>
                <a:ea typeface="楷体" panose="02010609060101010101" charset="-122"/>
                <a:cs typeface="楷体" panose="02010609060101010101" charset="-122"/>
                <a:sym typeface="+mn-ea"/>
              </a:rPr>
              <a:t>诺瓦克病毒。</a:t>
            </a:r>
            <a:endParaRPr lang="en-US" altLang="en-US" sz="2000" b="1">
              <a:solidFill>
                <a:srgbClr val="008693"/>
              </a:solidFill>
              <a:latin typeface="楷体" panose="02010609060101010101" charset="-122"/>
              <a:ea typeface="楷体" panose="02010609060101010101" charset="-122"/>
              <a:cs typeface="楷体" panose="02010609060101010101" charset="-122"/>
              <a:sym typeface="+mn-ea"/>
            </a:endParaRPr>
          </a:p>
          <a:p>
            <a:pPr marL="342900" indent="-342900" eaLnBrk="1" hangingPunct="1">
              <a:lnSpc>
                <a:spcPct val="130000"/>
              </a:lnSpc>
              <a:buFont typeface="Wingdings" panose="05000000000000000000" charset="0"/>
              <a:buChar char="p"/>
            </a:pPr>
            <a:r>
              <a:rPr lang="en-US" altLang="en-US" sz="2000">
                <a:solidFill>
                  <a:srgbClr val="008693"/>
                </a:solidFill>
                <a:latin typeface="楷体" panose="02010609060101010101" charset="-122"/>
                <a:ea typeface="楷体" panose="02010609060101010101" charset="-122"/>
                <a:cs typeface="楷体" panose="02010609060101010101" charset="-122"/>
                <a:sym typeface="+mn-ea"/>
              </a:rPr>
              <a:t>此后, 世界各地陆续从急性胃肠炎患者粪便中分离出多种形态与之相似但抗原性略异的病毒颗粒，统称为诺瓦克样病毒。</a:t>
            </a:r>
            <a:endParaRPr lang="en-US" altLang="en-US" sz="2000">
              <a:solidFill>
                <a:srgbClr val="008693"/>
              </a:solidFill>
              <a:latin typeface="楷体" panose="02010609060101010101" charset="-122"/>
              <a:ea typeface="楷体" panose="02010609060101010101" charset="-122"/>
              <a:cs typeface="楷体" panose="02010609060101010101" charset="-122"/>
              <a:sym typeface="+mn-ea"/>
            </a:endParaRPr>
          </a:p>
          <a:p>
            <a:pPr marL="342900" indent="-342900" eaLnBrk="1" hangingPunct="1">
              <a:lnSpc>
                <a:spcPct val="130000"/>
              </a:lnSpc>
              <a:buFont typeface="Wingdings" panose="05000000000000000000" charset="0"/>
              <a:buChar char="p"/>
            </a:pPr>
            <a:r>
              <a:rPr lang="en-US" altLang="en-US" sz="2000">
                <a:solidFill>
                  <a:srgbClr val="008693"/>
                </a:solidFill>
                <a:latin typeface="楷体" panose="02010609060101010101" charset="-122"/>
                <a:ea typeface="楷体" panose="02010609060101010101" charset="-122"/>
                <a:cs typeface="楷体" panose="02010609060101010101" charset="-122"/>
                <a:sym typeface="+mn-ea"/>
              </a:rPr>
              <a:t>1992年，诺瓦克病毒的全基因组序列被解析。此后根据基因组结构和系统发生特征，诺瓦克病毒归属于</a:t>
            </a:r>
            <a:r>
              <a:rPr lang="en-US" altLang="en-US" sz="2000" b="1">
                <a:solidFill>
                  <a:srgbClr val="008693"/>
                </a:solidFill>
                <a:latin typeface="楷体" panose="02010609060101010101" charset="-122"/>
                <a:ea typeface="楷体" panose="02010609060101010101" charset="-122"/>
                <a:cs typeface="楷体" panose="02010609060101010101" charset="-122"/>
                <a:sym typeface="+mn-ea"/>
              </a:rPr>
              <a:t>杯状病毒科</a:t>
            </a:r>
            <a:r>
              <a:rPr lang="en-US" altLang="en-US" sz="2000">
                <a:solidFill>
                  <a:srgbClr val="008693"/>
                </a:solidFill>
                <a:latin typeface="楷体" panose="02010609060101010101" charset="-122"/>
                <a:ea typeface="楷体" panose="02010609060101010101" charset="-122"/>
                <a:cs typeface="楷体" panose="02010609060101010101" charset="-122"/>
                <a:sym typeface="+mn-ea"/>
              </a:rPr>
              <a:t>。</a:t>
            </a:r>
            <a:endParaRPr lang="en-US" altLang="en-US" sz="2000">
              <a:solidFill>
                <a:srgbClr val="008693"/>
              </a:solidFill>
              <a:latin typeface="楷体" panose="02010609060101010101" charset="-122"/>
              <a:ea typeface="楷体" panose="02010609060101010101" charset="-122"/>
              <a:cs typeface="楷体" panose="02010609060101010101" charset="-122"/>
              <a:sym typeface="+mn-ea"/>
            </a:endParaRPr>
          </a:p>
          <a:p>
            <a:pPr marL="342900" indent="-342900" eaLnBrk="1" hangingPunct="1">
              <a:lnSpc>
                <a:spcPct val="130000"/>
              </a:lnSpc>
              <a:buFont typeface="Wingdings" panose="05000000000000000000" charset="0"/>
              <a:buChar char="p"/>
            </a:pPr>
            <a:r>
              <a:rPr lang="en-US" altLang="en-US" sz="2000">
                <a:solidFill>
                  <a:srgbClr val="008693"/>
                </a:solidFill>
                <a:latin typeface="楷体" panose="02010609060101010101" charset="-122"/>
                <a:ea typeface="楷体" panose="02010609060101010101" charset="-122"/>
                <a:cs typeface="楷体" panose="02010609060101010101" charset="-122"/>
                <a:sym typeface="+mn-ea"/>
              </a:rPr>
              <a:t>2002年8月，第八届国际病毒命名委员会统一将诺瓦克样病毒改称为</a:t>
            </a:r>
            <a:r>
              <a:rPr lang="en-US" altLang="en-US" sz="2000" b="1">
                <a:solidFill>
                  <a:srgbClr val="008693"/>
                </a:solidFill>
                <a:latin typeface="楷体" panose="02010609060101010101" charset="-122"/>
                <a:ea typeface="楷体" panose="02010609060101010101" charset="-122"/>
                <a:cs typeface="楷体" panose="02010609060101010101" charset="-122"/>
                <a:sym typeface="+mn-ea"/>
              </a:rPr>
              <a:t>诺如病毒</a:t>
            </a:r>
            <a:r>
              <a:rPr lang="en-US" altLang="en-US" sz="2000">
                <a:solidFill>
                  <a:srgbClr val="008693"/>
                </a:solidFill>
                <a:latin typeface="楷体" panose="02010609060101010101" charset="-122"/>
                <a:ea typeface="楷体" panose="02010609060101010101" charset="-122"/>
                <a:cs typeface="楷体" panose="02010609060101010101" charset="-122"/>
                <a:sym typeface="+mn-ea"/>
              </a:rPr>
              <a:t>，并成为杯状病毒科的一个独立属——诺如病毒属 。</a:t>
            </a:r>
            <a:endParaRPr lang="en-US" altLang="en-US" sz="2000">
              <a:solidFill>
                <a:srgbClr val="008693"/>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750"/>
                                        <p:tgtEl>
                                          <p:spTgt spid="16"/>
                                        </p:tgtEl>
                                      </p:cBhvr>
                                    </p:animEffect>
                                  </p:childTnLst>
                                </p:cTn>
                              </p:par>
                            </p:childTnLst>
                          </p:cTn>
                        </p:par>
                        <p:par>
                          <p:cTn id="22" fill="hold">
                            <p:stCondLst>
                              <p:cond delay="4000"/>
                            </p:stCondLst>
                            <p:childTnLst>
                              <p:par>
                                <p:cTn id="23" presetID="42"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0" y="4437380"/>
            <a:ext cx="12230100" cy="2784475"/>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431" y="4857750"/>
            <a:ext cx="462339" cy="65292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904605" y="3068955"/>
            <a:ext cx="3860800" cy="3472180"/>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83343" r="78212"/>
          <a:stretch>
            <a:fillRect/>
          </a:stretch>
        </p:blipFill>
        <p:spPr>
          <a:xfrm>
            <a:off x="7404789" y="5400744"/>
            <a:ext cx="553895" cy="789865"/>
          </a:xfrm>
          <a:prstGeom prst="rect">
            <a:avLst/>
          </a:prstGeom>
        </p:spPr>
      </p:pic>
      <p:sp>
        <p:nvSpPr>
          <p:cNvPr id="47" name="02"/>
          <p:cNvSpPr txBox="1"/>
          <p:nvPr/>
        </p:nvSpPr>
        <p:spPr>
          <a:xfrm>
            <a:off x="805180" y="415925"/>
            <a:ext cx="4057015" cy="847725"/>
          </a:xfrm>
          <a:prstGeom prst="rect">
            <a:avLst/>
          </a:prstGeom>
          <a:noFill/>
        </p:spPr>
        <p:txBody>
          <a:bodyPr vert="horz" wrap="square" rtlCol="0">
            <a:noAutofit/>
          </a:bodyPr>
          <a:lstStyle/>
          <a:p>
            <a:pPr algn="ctr"/>
            <a:r>
              <a:rPr lang="zh-CN" altLang="en-US" sz="4000" b="1" dirty="0">
                <a:solidFill>
                  <a:srgbClr val="008693"/>
                </a:solidFill>
                <a:effectLst/>
                <a:cs typeface="+mn-ea"/>
                <a:sym typeface="+mn-lt"/>
              </a:rPr>
              <a:t>什么是诺如病毒？</a:t>
            </a:r>
            <a:endParaRPr lang="zh-CN" altLang="en-US" sz="4000" b="1" dirty="0">
              <a:solidFill>
                <a:srgbClr val="008693"/>
              </a:solidFill>
              <a:effectLst/>
              <a:cs typeface="+mn-ea"/>
              <a:sym typeface="+mn-lt"/>
            </a:endParaRPr>
          </a:p>
        </p:txBody>
      </p:sp>
      <p:sp>
        <p:nvSpPr>
          <p:cNvPr id="4" name="文本框 3"/>
          <p:cNvSpPr txBox="1"/>
          <p:nvPr/>
        </p:nvSpPr>
        <p:spPr>
          <a:xfrm>
            <a:off x="623570" y="1557020"/>
            <a:ext cx="10142855" cy="1341755"/>
          </a:xfrm>
          <a:prstGeom prst="rect">
            <a:avLst/>
          </a:prstGeom>
          <a:noFill/>
        </p:spPr>
        <p:txBody>
          <a:bodyPr wrap="square" rtlCol="0">
            <a:noAutofit/>
          </a:bodyPr>
          <a:p>
            <a:r>
              <a:rPr lang="zh-CN" altLang="en-US" sz="2400" b="1">
                <a:solidFill>
                  <a:srgbClr val="008693"/>
                </a:solidFill>
                <a:latin typeface="楷体" panose="02010609060101010101" charset="-122"/>
                <a:ea typeface="楷体" panose="02010609060101010101" charset="-122"/>
                <a:cs typeface="楷体" panose="02010609060101010101" charset="-122"/>
                <a:sym typeface="+mn-ea"/>
              </a:rPr>
              <a:t>诺如病毒</a:t>
            </a:r>
            <a:r>
              <a:rPr lang="zh-CN" altLang="en-US" sz="2000">
                <a:solidFill>
                  <a:srgbClr val="008693"/>
                </a:solidFill>
                <a:latin typeface="楷体" panose="02010609060101010101" charset="-122"/>
                <a:ea typeface="楷体" panose="02010609060101010101" charset="-122"/>
                <a:cs typeface="楷体" panose="02010609060101010101" charset="-122"/>
                <a:sym typeface="+mn-ea"/>
              </a:rPr>
              <a:t>：又称为脓融病毒，是一种引起</a:t>
            </a:r>
            <a:r>
              <a:rPr lang="zh-CN" altLang="en-US" sz="200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rPr>
              <a:t>非细菌性急性胃肠炎</a:t>
            </a:r>
            <a:r>
              <a:rPr lang="zh-CN" altLang="en-US" sz="2000">
                <a:solidFill>
                  <a:srgbClr val="008693"/>
                </a:solidFill>
                <a:latin typeface="楷体" panose="02010609060101010101" charset="-122"/>
                <a:ea typeface="楷体" panose="02010609060101010101" charset="-122"/>
                <a:cs typeface="楷体" panose="02010609060101010101" charset="-122"/>
                <a:sym typeface="+mn-ea"/>
              </a:rPr>
              <a:t>的病毒。可略写为</a:t>
            </a:r>
            <a:r>
              <a:rPr lang="zh-CN" altLang="en-US" sz="200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rPr>
              <a:t>NV</a:t>
            </a:r>
            <a:r>
              <a:rPr lang="zh-CN" altLang="en-US" sz="2000">
                <a:solidFill>
                  <a:srgbClr val="008693"/>
                </a:solidFill>
                <a:latin typeface="楷体" panose="02010609060101010101" charset="-122"/>
                <a:ea typeface="楷体" panose="02010609060101010101" charset="-122"/>
                <a:cs typeface="楷体" panose="02010609060101010101" charset="-122"/>
                <a:sym typeface="+mn-ea"/>
              </a:rPr>
              <a:t>。感染诺如病毒后最常见的症状是腹泻、呕吐、恶心，或伴有发热、头痛等症状。儿童患者呕吐、恶心多见，成人患者以腹泻为多，呕吐少见。</a:t>
            </a:r>
            <a:endParaRPr lang="zh-CN" altLang="en-US" sz="2000">
              <a:solidFill>
                <a:srgbClr val="008693"/>
              </a:solidFill>
              <a:latin typeface="楷体" panose="02010609060101010101" charset="-122"/>
              <a:ea typeface="楷体" panose="02010609060101010101" charset="-122"/>
              <a:cs typeface="楷体" panose="02010609060101010101" charset="-122"/>
              <a:sym typeface="+mn-ea"/>
            </a:endParaRPr>
          </a:p>
          <a:p>
            <a:endParaRPr lang="zh-CN" altLang="en-US" sz="2000">
              <a:solidFill>
                <a:srgbClr val="008693"/>
              </a:solidFill>
              <a:latin typeface="楷体" panose="02010609060101010101" charset="-122"/>
              <a:ea typeface="楷体" panose="02010609060101010101" charset="-122"/>
              <a:cs typeface="楷体" panose="02010609060101010101" charset="-122"/>
              <a:sym typeface="+mn-ea"/>
            </a:endParaRPr>
          </a:p>
          <a:p>
            <a:pPr latinLnBrk="1">
              <a:lnSpc>
                <a:spcPct val="150000"/>
              </a:lnSpc>
            </a:pPr>
            <a:r>
              <a:rPr lang="zh-CN" altLang="en-US" sz="2400" dirty="0">
                <a:solidFill>
                  <a:srgbClr val="008693"/>
                </a:solidFill>
                <a:latin typeface="楷体" panose="02010609060101010101" charset="-122"/>
                <a:ea typeface="楷体" panose="02010609060101010101" charset="-122"/>
                <a:cs typeface="楷体" panose="02010609060101010101" charset="-122"/>
                <a:sym typeface="+mn-lt"/>
              </a:rPr>
              <a:t>诺如病毒一年四季都有，但每年</a:t>
            </a:r>
            <a:r>
              <a:rPr lang="en-US" altLang="zh-CN" sz="2400" dirty="0">
                <a:solidFill>
                  <a:srgbClr val="008693"/>
                </a:solidFill>
                <a:latin typeface="楷体" panose="02010609060101010101" charset="-122"/>
                <a:ea typeface="楷体" panose="02010609060101010101" charset="-122"/>
                <a:cs typeface="楷体" panose="02010609060101010101" charset="-122"/>
                <a:sym typeface="+mn-lt"/>
              </a:rPr>
              <a:t>10</a:t>
            </a:r>
            <a:r>
              <a:rPr lang="zh-CN" altLang="en-US" sz="2400" dirty="0">
                <a:solidFill>
                  <a:srgbClr val="008693"/>
                </a:solidFill>
                <a:latin typeface="楷体" panose="02010609060101010101" charset="-122"/>
                <a:ea typeface="楷体" panose="02010609060101010101" charset="-122"/>
                <a:cs typeface="楷体" panose="02010609060101010101" charset="-122"/>
                <a:sym typeface="+mn-lt"/>
              </a:rPr>
              <a:t>月到次年</a:t>
            </a:r>
            <a:r>
              <a:rPr lang="en-US" altLang="zh-CN" sz="2400" dirty="0">
                <a:solidFill>
                  <a:srgbClr val="008693"/>
                </a:solidFill>
                <a:latin typeface="楷体" panose="02010609060101010101" charset="-122"/>
                <a:ea typeface="楷体" panose="02010609060101010101" charset="-122"/>
                <a:cs typeface="楷体" panose="02010609060101010101" charset="-122"/>
                <a:sym typeface="+mn-lt"/>
              </a:rPr>
              <a:t>3</a:t>
            </a:r>
            <a:r>
              <a:rPr lang="zh-CN" altLang="en-US" sz="2400" dirty="0">
                <a:solidFill>
                  <a:srgbClr val="008693"/>
                </a:solidFill>
                <a:latin typeface="楷体" panose="02010609060101010101" charset="-122"/>
                <a:ea typeface="楷体" panose="02010609060101010101" charset="-122"/>
                <a:cs typeface="楷体" panose="02010609060101010101" charset="-122"/>
                <a:sym typeface="+mn-lt"/>
              </a:rPr>
              <a:t>月，是诺如病毒流行的高发季，它所引发的疾病叫诺如病毒感染性腹泻，俗称</a:t>
            </a:r>
            <a:r>
              <a:rPr lang="zh-CN" altLang="en-US" sz="2400" b="1" dirty="0">
                <a:solidFill>
                  <a:srgbClr val="008693"/>
                </a:solidFill>
                <a:latin typeface="楷体" panose="02010609060101010101" charset="-122"/>
                <a:ea typeface="楷体" panose="02010609060101010101" charset="-122"/>
                <a:cs typeface="楷体" panose="02010609060101010101" charset="-122"/>
                <a:sym typeface="+mn-lt"/>
              </a:rPr>
              <a:t>“冬季呕吐病”</a:t>
            </a:r>
            <a:r>
              <a:rPr lang="zh-CN" altLang="en-US" sz="2400" dirty="0">
                <a:solidFill>
                  <a:srgbClr val="008693"/>
                </a:solidFill>
                <a:latin typeface="楷体" panose="02010609060101010101" charset="-122"/>
                <a:ea typeface="楷体" panose="02010609060101010101" charset="-122"/>
                <a:cs typeface="楷体" panose="02010609060101010101" charset="-122"/>
                <a:sym typeface="+mn-lt"/>
              </a:rPr>
              <a:t>。</a:t>
            </a:r>
            <a:endParaRPr lang="zh-CN" altLang="en-US" sz="2400" dirty="0">
              <a:solidFill>
                <a:srgbClr val="008693"/>
              </a:solidFill>
              <a:latin typeface="楷体" panose="02010609060101010101" charset="-122"/>
              <a:ea typeface="楷体" panose="02010609060101010101" charset="-122"/>
              <a:cs typeface="楷体" panose="02010609060101010101" charset="-122"/>
              <a:sym typeface="+mn-lt"/>
            </a:endParaRPr>
          </a:p>
          <a:p>
            <a:pPr latinLnBrk="1">
              <a:lnSpc>
                <a:spcPct val="150000"/>
              </a:lnSpc>
            </a:pPr>
            <a:r>
              <a:rPr lang="zh-CN" altLang="en-US" sz="2400" dirty="0">
                <a:solidFill>
                  <a:srgbClr val="008693"/>
                </a:solidFill>
                <a:latin typeface="楷体" panose="02010609060101010101" charset="-122"/>
                <a:ea typeface="楷体" panose="02010609060101010101" charset="-122"/>
                <a:cs typeface="楷体" panose="02010609060101010101" charset="-122"/>
                <a:sym typeface="+mn-lt"/>
              </a:rPr>
              <a:t>更准确地说，它的症状应该是“</a:t>
            </a:r>
            <a:r>
              <a:rPr lang="zh-CN" altLang="en-US" sz="2400" dirty="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lt"/>
              </a:rPr>
              <a:t>上吐又下泻</a:t>
            </a:r>
            <a:r>
              <a:rPr lang="zh-CN" altLang="en-US" sz="2400" dirty="0">
                <a:solidFill>
                  <a:srgbClr val="008693"/>
                </a:solidFill>
                <a:latin typeface="楷体" panose="02010609060101010101" charset="-122"/>
                <a:ea typeface="楷体" panose="02010609060101010101" charset="-122"/>
                <a:cs typeface="楷体" panose="02010609060101010101" charset="-122"/>
                <a:sym typeface="+mn-lt"/>
              </a:rPr>
              <a:t>”</a:t>
            </a:r>
            <a:endParaRPr lang="zh-CN" altLang="en-US" sz="2400"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sz="2400">
              <a:solidFill>
                <a:srgbClr val="008693"/>
              </a:solidFill>
              <a:latin typeface="楷体" panose="02010609060101010101" charset="-122"/>
              <a:ea typeface="楷体" panose="02010609060101010101" charset="-122"/>
              <a:cs typeface="楷体" panose="02010609060101010101" charset="-122"/>
            </a:endParaRPr>
          </a:p>
          <a:p>
            <a:endParaRPr lang="zh-CN" altLang="en-US" sz="2400">
              <a:solidFill>
                <a:srgbClr val="008693"/>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750"/>
                                        <p:tgtEl>
                                          <p:spTgt spid="16"/>
                                        </p:tgtEl>
                                      </p:cBhvr>
                                    </p:animEffect>
                                  </p:childTnLst>
                                </p:cTn>
                              </p:par>
                            </p:childTnLst>
                          </p:cTn>
                        </p:par>
                        <p:par>
                          <p:cTn id="22" fill="hold">
                            <p:stCondLst>
                              <p:cond delay="4000"/>
                            </p:stCondLst>
                            <p:childTnLst>
                              <p:par>
                                <p:cTn id="23" presetID="42"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0" y="4580890"/>
            <a:ext cx="12230100" cy="2784475"/>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431" y="4857750"/>
            <a:ext cx="462339" cy="65292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192260" y="3388995"/>
            <a:ext cx="3255010" cy="3152140"/>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83343" r="78212"/>
          <a:stretch>
            <a:fillRect/>
          </a:stretch>
        </p:blipFill>
        <p:spPr>
          <a:xfrm>
            <a:off x="7404789" y="5400744"/>
            <a:ext cx="553895" cy="789865"/>
          </a:xfrm>
          <a:prstGeom prst="rect">
            <a:avLst/>
          </a:prstGeom>
        </p:spPr>
      </p:pic>
      <p:sp>
        <p:nvSpPr>
          <p:cNvPr id="47" name="02"/>
          <p:cNvSpPr txBox="1"/>
          <p:nvPr/>
        </p:nvSpPr>
        <p:spPr>
          <a:xfrm>
            <a:off x="805180" y="415925"/>
            <a:ext cx="5593715" cy="847725"/>
          </a:xfrm>
          <a:prstGeom prst="rect">
            <a:avLst/>
          </a:prstGeom>
          <a:noFill/>
        </p:spPr>
        <p:txBody>
          <a:bodyPr vert="horz" wrap="square" rtlCol="0">
            <a:noAutofit/>
          </a:bodyPr>
          <a:lstStyle/>
          <a:p>
            <a:pPr algn="ctr"/>
            <a:r>
              <a:rPr lang="zh-CN" altLang="en-US" sz="4000" b="1" dirty="0">
                <a:solidFill>
                  <a:srgbClr val="008693"/>
                </a:solidFill>
                <a:effectLst/>
                <a:cs typeface="+mn-ea"/>
                <a:sym typeface="+mn-lt"/>
              </a:rPr>
              <a:t>诺如病毒的知识</a:t>
            </a:r>
            <a:endParaRPr lang="zh-CN" altLang="en-US" sz="4000" b="1" dirty="0">
              <a:solidFill>
                <a:srgbClr val="008693"/>
              </a:solidFill>
              <a:effectLst/>
              <a:cs typeface="+mn-ea"/>
              <a:sym typeface="+mn-lt"/>
            </a:endParaRPr>
          </a:p>
        </p:txBody>
      </p:sp>
      <p:sp>
        <p:nvSpPr>
          <p:cNvPr id="3" name="文本框 2" descr="7b0a202020202262756c6c6574223a20227b5c2263617465676f727949645c223a31303032352c5c2274656d706c61746549645c223a32303233303834367d220a7d0a"/>
          <p:cNvSpPr txBox="1"/>
          <p:nvPr/>
        </p:nvSpPr>
        <p:spPr>
          <a:xfrm>
            <a:off x="1055370" y="1268730"/>
            <a:ext cx="8949690" cy="4492625"/>
          </a:xfrm>
          <a:prstGeom prst="rect">
            <a:avLst/>
          </a:prstGeom>
          <a:noFill/>
        </p:spPr>
        <p:txBody>
          <a:bodyPr wrap="square" rtlCol="0">
            <a:spAutoFit/>
          </a:bodyPr>
          <a:p>
            <a:pPr marL="0" lvl="1" indent="-342900" eaLnBrk="1" hangingPunct="1">
              <a:lnSpc>
                <a:spcPct val="130000"/>
              </a:lnSpc>
              <a:buFont typeface="Wingdings" panose="05000000000000000000" charset="0"/>
              <a:buChar char="p"/>
            </a:pP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诺如病毒为单股正链</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RNA</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病毒，表面无包膜。诺如病毒具有多个基因型。根据基因结构特征，诺如病毒被为</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10</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个基因组（</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Genogroup</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GI‐GVI</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），其中</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GI</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GII</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和</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GIV</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感染人，</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GI</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和</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GII</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是引起人类感染性腹泻的两个主要基因组，进一步分成</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30</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个以上的基因型</a:t>
            </a:r>
            <a:r>
              <a:rPr lang="zh-CN" altLang="en-US" sz="2000" dirty="0">
                <a:sym typeface="+mn-ea"/>
              </a:rPr>
              <a:t>。</a:t>
            </a:r>
            <a:r>
              <a:rPr lang="en-US" altLang="en-US" sz="2000">
                <a:solidFill>
                  <a:srgbClr val="008693"/>
                </a:solidFill>
                <a:latin typeface="楷体" panose="02010609060101010101" charset="-122"/>
                <a:ea typeface="楷体" panose="02010609060101010101" charset="-122"/>
                <a:sym typeface="+mn-ea"/>
              </a:rPr>
              <a:t>GIV</a:t>
            </a:r>
            <a:r>
              <a:rPr lang="zh-CN" altLang="en-US" sz="2000">
                <a:solidFill>
                  <a:srgbClr val="008693"/>
                </a:solidFill>
                <a:latin typeface="楷体" panose="02010609060101010101" charset="-122"/>
                <a:ea typeface="楷体" panose="02010609060101010101" charset="-122"/>
                <a:sym typeface="+mn-ea"/>
              </a:rPr>
              <a:t>又可</a:t>
            </a:r>
            <a:r>
              <a:rPr lang="en-US" altLang="en-US" sz="2000">
                <a:solidFill>
                  <a:srgbClr val="008693"/>
                </a:solidFill>
                <a:latin typeface="楷体" panose="02010609060101010101" charset="-122"/>
                <a:ea typeface="楷体" panose="02010609060101010101" charset="-122"/>
                <a:sym typeface="+mn-ea"/>
              </a:rPr>
              <a:t>分为两个基因型，感染人，感染猫和狗 </a:t>
            </a:r>
            <a:r>
              <a:rPr lang="zh-CN" altLang="en-US" sz="2000">
                <a:solidFill>
                  <a:srgbClr val="008693"/>
                </a:solidFill>
                <a:latin typeface="楷体" panose="02010609060101010101" charset="-122"/>
                <a:ea typeface="楷体" panose="02010609060101010101" charset="-122"/>
                <a:sym typeface="+mn-ea"/>
              </a:rPr>
              <a:t>。</a:t>
            </a:r>
            <a:endParaRPr lang="zh-CN" altLang="en-US" sz="2000">
              <a:solidFill>
                <a:srgbClr val="008693"/>
              </a:solidFill>
              <a:latin typeface="楷体" panose="02010609060101010101" charset="-122"/>
              <a:ea typeface="楷体" panose="02010609060101010101" charset="-122"/>
              <a:sym typeface="+mn-ea"/>
            </a:endParaRPr>
          </a:p>
          <a:p>
            <a:pPr marL="0" lvl="1" indent="-342900" eaLnBrk="1" hangingPunct="1">
              <a:lnSpc>
                <a:spcPct val="130000"/>
              </a:lnSpc>
              <a:buFont typeface="Wingdings" panose="05000000000000000000" charset="0"/>
              <a:buChar char="p"/>
            </a:pPr>
            <a:endParaRPr lang="zh-CN" altLang="en-US" sz="2000">
              <a:solidFill>
                <a:srgbClr val="008693"/>
              </a:solidFill>
              <a:latin typeface="楷体" panose="02010609060101010101" charset="-122"/>
              <a:ea typeface="楷体" panose="02010609060101010101" charset="-122"/>
              <a:sym typeface="+mn-ea"/>
            </a:endParaRPr>
          </a:p>
          <a:p>
            <a:pPr marL="0" lvl="1" indent="-342900" eaLnBrk="1" hangingPunct="1">
              <a:lnSpc>
                <a:spcPct val="130000"/>
              </a:lnSpc>
              <a:buFont typeface="Wingdings" panose="05000000000000000000" charset="0"/>
              <a:buChar char="p"/>
            </a:pPr>
            <a:r>
              <a:rPr lang="en-US" altLang="en-US" sz="2000">
                <a:solidFill>
                  <a:srgbClr val="008693"/>
                </a:solidFill>
                <a:latin typeface="楷体" panose="02010609060101010101" charset="-122"/>
                <a:ea typeface="楷体" panose="02010609060101010101" charset="-122"/>
                <a:sym typeface="+mn-ea"/>
              </a:rPr>
              <a:t>诺如病毒变异速度快，每隔2-3年即可出现引起全球流行的新变异株。</a:t>
            </a:r>
            <a:endParaRPr lang="en-US" altLang="en-US" sz="2000">
              <a:solidFill>
                <a:srgbClr val="008693"/>
              </a:solidFill>
              <a:latin typeface="楷体" panose="02010609060101010101" charset="-122"/>
              <a:ea typeface="楷体" panose="02010609060101010101" charset="-122"/>
              <a:sym typeface="+mn-ea"/>
            </a:endParaRPr>
          </a:p>
          <a:p>
            <a:pPr marL="0" lvl="1" indent="-342900" eaLnBrk="1" hangingPunct="1">
              <a:lnSpc>
                <a:spcPct val="130000"/>
              </a:lnSpc>
              <a:buFont typeface="Wingdings" panose="05000000000000000000" charset="0"/>
              <a:buChar char="p"/>
            </a:pPr>
            <a:endParaRPr lang="en-US" altLang="en-US" sz="2000">
              <a:solidFill>
                <a:srgbClr val="008693"/>
              </a:solidFill>
              <a:latin typeface="楷体" panose="02010609060101010101" charset="-122"/>
              <a:ea typeface="楷体" panose="02010609060101010101" charset="-122"/>
              <a:sym typeface="+mn-ea"/>
            </a:endParaRPr>
          </a:p>
          <a:p>
            <a:pPr marL="0" lvl="1" indent="-342900" eaLnBrk="1" hangingPunct="1">
              <a:lnSpc>
                <a:spcPct val="130000"/>
              </a:lnSpc>
              <a:buFont typeface="Wingdings" panose="05000000000000000000" charset="0"/>
              <a:buChar char="p"/>
            </a:pPr>
            <a:r>
              <a:rPr lang="en-US" altLang="en-US" sz="2000">
                <a:solidFill>
                  <a:srgbClr val="008693"/>
                </a:solidFill>
                <a:latin typeface="楷体" panose="02010609060101010101" charset="-122"/>
                <a:ea typeface="楷体" panose="02010609060101010101" charset="-122"/>
                <a:sym typeface="+mn-ea"/>
              </a:rPr>
              <a:t>我国自2014年冬季以来，变异株所致的暴发疫情大幅增</a:t>
            </a:r>
            <a:endParaRPr lang="en-US" altLang="en-US" sz="2000">
              <a:solidFill>
                <a:srgbClr val="008693"/>
              </a:solidFill>
              <a:latin typeface="楷体" panose="02010609060101010101" charset="-122"/>
              <a:ea typeface="楷体" panose="02010609060101010101" charset="-122"/>
            </a:endParaRPr>
          </a:p>
          <a:p>
            <a:pPr marL="0" lvl="1" indent="-342900" eaLnBrk="1" hangingPunct="1">
              <a:lnSpc>
                <a:spcPct val="130000"/>
              </a:lnSpc>
              <a:buFont typeface="Wingdings" panose="05000000000000000000" charset="0"/>
              <a:buChar char="p"/>
            </a:pPr>
            <a:endParaRPr lang="en-US" altLang="en-US" sz="2000">
              <a:latin typeface="楷体" panose="02010609060101010101" charset="-122"/>
              <a:ea typeface="楷体" panose="02010609060101010101" charset="-122"/>
            </a:endParaRPr>
          </a:p>
          <a:p>
            <a:pPr marL="342900" indent="-342900" eaLnBrk="1" hangingPunct="1">
              <a:lnSpc>
                <a:spcPct val="130000"/>
              </a:lnSpc>
              <a:buFont typeface="Wingdings" panose="05000000000000000000" charset="0"/>
              <a:buChar char="p"/>
            </a:pPr>
            <a:endParaRPr lang="zh-CN" altLang="en-US" sz="2000" dirty="0">
              <a:solidFill>
                <a:schemeClr val="tx1">
                  <a:lumMod val="75000"/>
                  <a:lumOff val="25000"/>
                </a:schemeClr>
              </a:solidFill>
              <a:cs typeface="+mn-ea"/>
              <a:sym typeface="+mn-lt"/>
            </a:endParaRPr>
          </a:p>
          <a:p>
            <a:pPr marL="342900" indent="-342900" eaLnBrk="1" hangingPunct="1">
              <a:lnSpc>
                <a:spcPct val="130000"/>
              </a:lnSpc>
              <a:buFont typeface="Wingdings" panose="05000000000000000000" charset="0"/>
              <a:buChar char="p"/>
            </a:pPr>
            <a:endParaRPr lang="en-US" altLang="en-US" sz="2000">
              <a:solidFill>
                <a:srgbClr val="008693"/>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750"/>
                                        <p:tgtEl>
                                          <p:spTgt spid="16"/>
                                        </p:tgtEl>
                                      </p:cBhvr>
                                    </p:animEffect>
                                  </p:childTnLst>
                                </p:cTn>
                              </p:par>
                            </p:childTnLst>
                          </p:cTn>
                        </p:par>
                        <p:par>
                          <p:cTn id="22" fill="hold">
                            <p:stCondLst>
                              <p:cond delay="4000"/>
                            </p:stCondLst>
                            <p:childTnLst>
                              <p:par>
                                <p:cTn id="23" presetID="42"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0" y="4580890"/>
            <a:ext cx="12230100" cy="2784475"/>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431" y="4857750"/>
            <a:ext cx="462339" cy="65292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264650" y="3789045"/>
            <a:ext cx="3255010" cy="3152140"/>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83343" r="78212"/>
          <a:stretch>
            <a:fillRect/>
          </a:stretch>
        </p:blipFill>
        <p:spPr>
          <a:xfrm>
            <a:off x="7404789" y="5400744"/>
            <a:ext cx="553895" cy="789865"/>
          </a:xfrm>
          <a:prstGeom prst="rect">
            <a:avLst/>
          </a:prstGeom>
        </p:spPr>
      </p:pic>
      <p:sp>
        <p:nvSpPr>
          <p:cNvPr id="47" name="02"/>
          <p:cNvSpPr txBox="1"/>
          <p:nvPr/>
        </p:nvSpPr>
        <p:spPr>
          <a:xfrm>
            <a:off x="805180" y="415925"/>
            <a:ext cx="5593715" cy="847725"/>
          </a:xfrm>
          <a:prstGeom prst="rect">
            <a:avLst/>
          </a:prstGeom>
          <a:noFill/>
        </p:spPr>
        <p:txBody>
          <a:bodyPr vert="horz" wrap="square" rtlCol="0">
            <a:noAutofit/>
          </a:bodyPr>
          <a:lstStyle/>
          <a:p>
            <a:pPr algn="ctr"/>
            <a:r>
              <a:rPr lang="zh-CN" altLang="en-US" sz="4000" b="1" dirty="0">
                <a:solidFill>
                  <a:srgbClr val="008693"/>
                </a:solidFill>
                <a:effectLst/>
                <a:cs typeface="+mn-ea"/>
                <a:sym typeface="+mn-lt"/>
              </a:rPr>
              <a:t>诺如病毒的知识</a:t>
            </a:r>
            <a:endParaRPr lang="zh-CN" altLang="en-US" sz="4000" b="1" dirty="0">
              <a:solidFill>
                <a:srgbClr val="008693"/>
              </a:solidFill>
              <a:effectLst/>
              <a:cs typeface="+mn-ea"/>
              <a:sym typeface="+mn-lt"/>
            </a:endParaRPr>
          </a:p>
        </p:txBody>
      </p:sp>
      <p:pic>
        <p:nvPicPr>
          <p:cNvPr id="2" name="图片 1" descr="搜狗截图20230219153315"/>
          <p:cNvPicPr>
            <a:picLocks noChangeAspect="1"/>
          </p:cNvPicPr>
          <p:nvPr/>
        </p:nvPicPr>
        <p:blipFill>
          <a:blip r:embed="rId6"/>
          <a:stretch>
            <a:fillRect/>
          </a:stretch>
        </p:blipFill>
        <p:spPr>
          <a:xfrm>
            <a:off x="1271270" y="1124585"/>
            <a:ext cx="8549005" cy="4180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750"/>
                                        <p:tgtEl>
                                          <p:spTgt spid="16"/>
                                        </p:tgtEl>
                                      </p:cBhvr>
                                    </p:animEffect>
                                  </p:childTnLst>
                                </p:cTn>
                              </p:par>
                            </p:childTnLst>
                          </p:cTn>
                        </p:par>
                        <p:par>
                          <p:cTn id="22" fill="hold">
                            <p:stCondLst>
                              <p:cond delay="4000"/>
                            </p:stCondLst>
                            <p:childTnLst>
                              <p:par>
                                <p:cTn id="23" presetID="42"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4869" y="1340802"/>
            <a:ext cx="4333876" cy="4333876"/>
          </a:xfrm>
          <a:prstGeom prst="rect">
            <a:avLst/>
          </a:prstGeom>
        </p:spPr>
      </p:pic>
      <p:sp>
        <p:nvSpPr>
          <p:cNvPr id="2" name="02"/>
          <p:cNvSpPr txBox="1"/>
          <p:nvPr>
            <p:custDataLst>
              <p:tags r:id="rId2"/>
            </p:custDataLst>
          </p:nvPr>
        </p:nvSpPr>
        <p:spPr>
          <a:xfrm>
            <a:off x="262890" y="548640"/>
            <a:ext cx="5593715" cy="847725"/>
          </a:xfrm>
          <a:prstGeom prst="rect">
            <a:avLst/>
          </a:prstGeom>
          <a:noFill/>
        </p:spPr>
        <p:txBody>
          <a:bodyPr vert="horz" wrap="square" rtlCol="0">
            <a:noAutofit/>
          </a:bodyPr>
          <a:p>
            <a:pPr algn="ctr"/>
            <a:r>
              <a:rPr lang="zh-CN" altLang="en-US" sz="4000" b="1" dirty="0">
                <a:solidFill>
                  <a:srgbClr val="008693"/>
                </a:solidFill>
                <a:effectLst/>
                <a:cs typeface="+mn-ea"/>
                <a:sym typeface="+mn-lt"/>
              </a:rPr>
              <a:t>诺如病毒的知识</a:t>
            </a:r>
            <a:endParaRPr lang="zh-CN" altLang="en-US" sz="4000" b="1" dirty="0">
              <a:solidFill>
                <a:srgbClr val="008693"/>
              </a:solidFill>
              <a:effectLst/>
              <a:cs typeface="+mn-ea"/>
              <a:sym typeface="+mn-lt"/>
            </a:endParaRPr>
          </a:p>
        </p:txBody>
      </p:sp>
      <p:grpSp>
        <p:nvGrpSpPr>
          <p:cNvPr id="6" name="组合 5"/>
          <p:cNvGrpSpPr/>
          <p:nvPr/>
        </p:nvGrpSpPr>
        <p:grpSpPr>
          <a:xfrm>
            <a:off x="2711452" y="1700705"/>
            <a:ext cx="5130799" cy="484064"/>
            <a:chOff x="1032934" y="1845733"/>
            <a:chExt cx="10204734" cy="962764"/>
          </a:xfrm>
        </p:grpSpPr>
        <p:sp>
          <p:nvSpPr>
            <p:cNvPr id="7" name="矩形 6"/>
            <p:cNvSpPr/>
            <p:nvPr>
              <p:custDataLst>
                <p:tags r:id="rId3"/>
              </p:custDataLst>
            </p:nvPr>
          </p:nvSpPr>
          <p:spPr>
            <a:xfrm>
              <a:off x="1397129" y="1845733"/>
              <a:ext cx="9840539" cy="962764"/>
            </a:xfrm>
            <a:prstGeom prst="rect">
              <a:avLst/>
            </a:prstGeom>
            <a:solidFill>
              <a:srgbClr val="81D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箭头: 五边形 9"/>
            <p:cNvSpPr/>
            <p:nvPr>
              <p:custDataLst>
                <p:tags r:id="rId4"/>
              </p:custDataLst>
            </p:nvPr>
          </p:nvSpPr>
          <p:spPr>
            <a:xfrm>
              <a:off x="1032934" y="2082800"/>
              <a:ext cx="914400" cy="523220"/>
            </a:xfrm>
            <a:prstGeom prst="homePlate">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Rectangle 2"/>
          <p:cNvSpPr>
            <a:spLocks noChangeArrowheads="1"/>
          </p:cNvSpPr>
          <p:nvPr>
            <p:custDataLst>
              <p:tags r:id="rId5"/>
            </p:custDataLst>
          </p:nvPr>
        </p:nvSpPr>
        <p:spPr bwMode="auto">
          <a:xfrm>
            <a:off x="2927584" y="1396444"/>
            <a:ext cx="4863153"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lnSpc>
                <a:spcPct val="200000"/>
              </a:lnSpc>
            </a:pPr>
            <a:r>
              <a:rPr lang="zh-CN" altLang="en-US" sz="2400" b="1" dirty="0">
                <a:solidFill>
                  <a:schemeClr val="bg1"/>
                </a:solidFill>
              </a:rPr>
              <a:t>诺如病毒具有传染性强</a:t>
            </a:r>
            <a:endParaRPr lang="zh-CN" altLang="en-US" sz="2400" b="1" dirty="0">
              <a:solidFill>
                <a:schemeClr val="bg1"/>
              </a:solidFill>
              <a:cs typeface="+mn-ea"/>
              <a:sym typeface="+mn-lt"/>
            </a:endParaRPr>
          </a:p>
        </p:txBody>
      </p:sp>
      <p:sp>
        <p:nvSpPr>
          <p:cNvPr id="3" name="文本框 2"/>
          <p:cNvSpPr txBox="1"/>
          <p:nvPr/>
        </p:nvSpPr>
        <p:spPr>
          <a:xfrm>
            <a:off x="2711450" y="2276475"/>
            <a:ext cx="8748395" cy="1881505"/>
          </a:xfrm>
          <a:prstGeom prst="rect">
            <a:avLst/>
          </a:prstGeom>
          <a:noFill/>
        </p:spPr>
        <p:txBody>
          <a:bodyPr wrap="square" rtlCol="0">
            <a:noAutofit/>
          </a:bodyPr>
          <a:p>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诺如病毒具有传染性强、感染剂量低、排毒时间长、免疫保护时间短和全人群普遍易感等特点，使得在学校、家庭、医院、社区、幼儿园、旅游区等人群聚集场所易出现诺如病毒感染性腹泻聚集性疫情。诺如病毒主要通过病人的粪便和呕吐物排出，隐性感染者也可排毒。病人在潜伏期即可排出诺如病毒，排毒高峰在发病后</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2‐5</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天，持续约</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2‐3</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周，最长排毒期有报道超过</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56</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天。诺如病毒感染剂量为</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18‐2800</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个病毒粒子。</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p:txBody>
      </p:sp>
      <p:grpSp>
        <p:nvGrpSpPr>
          <p:cNvPr id="5" name="组合 4"/>
          <p:cNvGrpSpPr/>
          <p:nvPr/>
        </p:nvGrpSpPr>
        <p:grpSpPr>
          <a:xfrm>
            <a:off x="2711452" y="4208320"/>
            <a:ext cx="5130799" cy="484064"/>
            <a:chOff x="1032934" y="1845733"/>
            <a:chExt cx="10204734" cy="962764"/>
          </a:xfrm>
        </p:grpSpPr>
        <p:sp>
          <p:nvSpPr>
            <p:cNvPr id="9" name="矩形 8"/>
            <p:cNvSpPr/>
            <p:nvPr>
              <p:custDataLst>
                <p:tags r:id="rId6"/>
              </p:custDataLst>
            </p:nvPr>
          </p:nvSpPr>
          <p:spPr>
            <a:xfrm>
              <a:off x="1397129" y="1845733"/>
              <a:ext cx="9840539" cy="962764"/>
            </a:xfrm>
            <a:prstGeom prst="rect">
              <a:avLst/>
            </a:prstGeom>
            <a:solidFill>
              <a:srgbClr val="81D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箭头: 五边形 9"/>
            <p:cNvSpPr/>
            <p:nvPr>
              <p:custDataLst>
                <p:tags r:id="rId7"/>
              </p:custDataLst>
            </p:nvPr>
          </p:nvSpPr>
          <p:spPr>
            <a:xfrm>
              <a:off x="1032934" y="2082800"/>
              <a:ext cx="914400" cy="523220"/>
            </a:xfrm>
            <a:prstGeom prst="homePlate">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Rectangle 2"/>
          <p:cNvSpPr>
            <a:spLocks noChangeArrowheads="1"/>
          </p:cNvSpPr>
          <p:nvPr>
            <p:custDataLst>
              <p:tags r:id="rId8"/>
            </p:custDataLst>
          </p:nvPr>
        </p:nvSpPr>
        <p:spPr bwMode="auto">
          <a:xfrm>
            <a:off x="2999974" y="3933269"/>
            <a:ext cx="4863153"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lnSpc>
                <a:spcPct val="200000"/>
              </a:lnSpc>
            </a:pPr>
            <a:r>
              <a:rPr lang="zh-CN" altLang="en-US" sz="2400" b="1" dirty="0">
                <a:solidFill>
                  <a:schemeClr val="bg1"/>
                </a:solidFill>
              </a:rPr>
              <a:t>诺如病毒环境抵抗力强</a:t>
            </a:r>
            <a:endParaRPr lang="zh-CN" altLang="en-US" sz="2400" b="1" dirty="0">
              <a:solidFill>
                <a:schemeClr val="bg1"/>
              </a:solidFill>
              <a:cs typeface="+mn-ea"/>
              <a:sym typeface="+mn-lt"/>
            </a:endParaRPr>
          </a:p>
        </p:txBody>
      </p:sp>
      <p:sp>
        <p:nvSpPr>
          <p:cNvPr id="13" name="文本框 12"/>
          <p:cNvSpPr txBox="1"/>
          <p:nvPr/>
        </p:nvSpPr>
        <p:spPr>
          <a:xfrm>
            <a:off x="2711450" y="4869180"/>
            <a:ext cx="8747760" cy="1422400"/>
          </a:xfrm>
          <a:prstGeom prst="rect">
            <a:avLst/>
          </a:prstGeom>
          <a:noFill/>
        </p:spPr>
        <p:txBody>
          <a:bodyPr wrap="square" rtlCol="0">
            <a:noAutofit/>
          </a:bodyPr>
          <a:p>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诺如病毒在</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0℃‐60℃</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的温度范围内均可存活，可在物体表面存活</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2</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周，在水中存活</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2</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个月以上。酒精和免冲洗洗手液没有灭活效果，但使用</a:t>
            </a:r>
            <a:r>
              <a:rPr lang="en-US" altLang="zh-CN" sz="2000" dirty="0">
                <a:solidFill>
                  <a:srgbClr val="008693"/>
                </a:solidFill>
                <a:latin typeface="楷体" panose="02010609060101010101" charset="-122"/>
                <a:ea typeface="楷体" panose="02010609060101010101" charset="-122"/>
                <a:cs typeface="楷体" panose="02010609060101010101" charset="-122"/>
                <a:sym typeface="+mn-ea"/>
              </a:rPr>
              <a:t>10mg/L</a:t>
            </a:r>
            <a:r>
              <a:rPr lang="zh-CN" altLang="en-US" sz="2000" dirty="0">
                <a:solidFill>
                  <a:srgbClr val="008693"/>
                </a:solidFill>
                <a:latin typeface="楷体" panose="02010609060101010101" charset="-122"/>
                <a:ea typeface="楷体" panose="02010609060101010101" charset="-122"/>
                <a:cs typeface="楷体" panose="02010609060101010101" charset="-122"/>
                <a:sym typeface="+mn-ea"/>
              </a:rPr>
              <a:t>的高浓度氯离子（处理污水采用的氯离子浓度）可灭活诺如病毒。</a:t>
            </a:r>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a:p>
            <a:endParaRPr lang="zh-CN" altLang="en-US" sz="2000" dirty="0">
              <a:solidFill>
                <a:srgbClr val="008693"/>
              </a:solidFill>
              <a:latin typeface="楷体" panose="02010609060101010101" charset="-122"/>
              <a:ea typeface="楷体" panose="02010609060101010101" charset="-122"/>
              <a:cs typeface="楷体" panose="0201060906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wind"/>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par>
                          <p:cTn id="25" fill="hold">
                            <p:stCondLst>
                              <p:cond delay="2500"/>
                            </p:stCondLst>
                            <p:childTnLst>
                              <p:par>
                                <p:cTn id="26" presetID="16" presetClass="entr" presetSubtype="2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ldLvl="0" animBg="1"/>
      <p:bldP spid="12" grpId="0" bldLvl="0" animBg="1"/>
    </p:bldLst>
  </p:timing>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PA" val="v5.2.8"/>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PA" val="v5.2.9"/>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PA" val="v5.2.9"/>
</p:tagLst>
</file>

<file path=ppt/tags/tag109.xml><?xml version="1.0" encoding="utf-8"?>
<p:tagLst xmlns:p="http://schemas.openxmlformats.org/presentationml/2006/main">
  <p:tag name="PA" val="v5.2.9"/>
</p:tagLst>
</file>

<file path=ppt/tags/tag11.xml><?xml version="1.0" encoding="utf-8"?>
<p:tagLst xmlns:p="http://schemas.openxmlformats.org/presentationml/2006/main">
  <p:tag name="PA" val="v5.2.8"/>
</p:tagLst>
</file>

<file path=ppt/tags/tag110.xml><?xml version="1.0" encoding="utf-8"?>
<p:tagLst xmlns:p="http://schemas.openxmlformats.org/presentationml/2006/main">
  <p:tag name="PA" val="v5.2.9"/>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PP_MARK_KEY" val="0087e341-dfa7-4614-9655-d35b46db4eac"/>
  <p:tag name="COMMONDATA" val="eyJoZGlkIjoiNTUzNWI2YThiYmE0MDhkMmFjMDNlNzUyNWFiNTU3OGQifQ=="/>
</p:tagLst>
</file>

<file path=ppt/tags/tag12.xml><?xml version="1.0" encoding="utf-8"?>
<p:tagLst xmlns:p="http://schemas.openxmlformats.org/presentationml/2006/main">
  <p:tag name="PA" val="v5.2.8"/>
</p:tagLst>
</file>

<file path=ppt/tags/tag13.xml><?xml version="1.0" encoding="utf-8"?>
<p:tagLst xmlns:p="http://schemas.openxmlformats.org/presentationml/2006/main">
  <p:tag name="PA" val="v5.2.8"/>
</p:tagLst>
</file>

<file path=ppt/tags/tag14.xml><?xml version="1.0" encoding="utf-8"?>
<p:tagLst xmlns:p="http://schemas.openxmlformats.org/presentationml/2006/main">
  <p:tag name="PA" val="v5.2.8"/>
</p:tagLst>
</file>

<file path=ppt/tags/tag15.xml><?xml version="1.0" encoding="utf-8"?>
<p:tagLst xmlns:p="http://schemas.openxmlformats.org/presentationml/2006/main">
  <p:tag name="PA" val="v5.2.8"/>
  <p:tag name="KSO_WM_BEAUTIFY_FLAG" val=""/>
</p:tagLst>
</file>

<file path=ppt/tags/tag16.xml><?xml version="1.0" encoding="utf-8"?>
<p:tagLst xmlns:p="http://schemas.openxmlformats.org/presentationml/2006/main">
  <p:tag name="PA" val="v5.2.8"/>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PA" val="v5.2.9"/>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PA" val="v5.2.9"/>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PA" val="v5.2.9"/>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PA" val="v5.2.9"/>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PLACING_PICTURE_USER_VIEWPORT" val="{&quot;height&quot;:3900,&quot;width&quot;:6540}"/>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PA" val="v5.2.9"/>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PA" val="v5.2.8"/>
</p:tagLst>
</file>

<file path=ppt/tags/tag70.xml><?xml version="1.0" encoding="utf-8"?>
<p:tagLst xmlns:p="http://schemas.openxmlformats.org/presentationml/2006/main">
  <p:tag name="PA" val="v5.2.9"/>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UNIT_PLACING_PICTURE_USER_VIEWPORT" val="{&quot;height&quot;:3510,&quot;width&quot;:5640}"/>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PA" val="v5.2.8"/>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PA" val="v5.2.8"/>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tp3bxwn">
      <a:majorFont>
        <a:latin typeface="字体视界-NEW魏碑体"/>
        <a:ea typeface="字体视界-NEW魏碑体"/>
        <a:cs typeface=""/>
      </a:majorFont>
      <a:minorFont>
        <a:latin typeface="字体视界-NEW魏碑体"/>
        <a:ea typeface="字体视界-NEW魏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4954</Words>
  <Application>WPS 演示</Application>
  <PresentationFormat>宽屏</PresentationFormat>
  <Paragraphs>325</Paragraphs>
  <Slides>33</Slides>
  <Notes>0</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33</vt:i4>
      </vt:variant>
    </vt:vector>
  </HeadingPairs>
  <TitlesOfParts>
    <vt:vector size="48" baseType="lpstr">
      <vt:lpstr>Arial</vt:lpstr>
      <vt:lpstr>宋体</vt:lpstr>
      <vt:lpstr>Wingdings</vt:lpstr>
      <vt:lpstr>微软雅黑</vt:lpstr>
      <vt:lpstr>汉仪旗黑-50简</vt:lpstr>
      <vt:lpstr>黑体</vt:lpstr>
      <vt:lpstr>楷体</vt:lpstr>
      <vt:lpstr>Wingdings</vt:lpstr>
      <vt:lpstr>字体视界-NEW魏碑体</vt:lpstr>
      <vt:lpstr>Segoe Print</vt:lpstr>
      <vt:lpstr>Arial Unicode MS</vt:lpstr>
      <vt:lpstr>等线</vt:lpstr>
      <vt:lpstr>印品灵秀体</vt:lpstr>
      <vt:lpstr>汉仪大宋简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元气少女毛三岁</cp:lastModifiedBy>
  <cp:revision>10</cp:revision>
  <dcterms:created xsi:type="dcterms:W3CDTF">2021-11-01T06:04:00Z</dcterms:created>
  <dcterms:modified xsi:type="dcterms:W3CDTF">2023-02-19T08:32:19Z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B427E6C04F8E4A978F7F0625851015CD</vt:lpwstr>
  </property>
</Properties>
</file>